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4.xml" ContentType="application/vnd.openxmlformats-officedocument.presentationml.tags+xml"/>
  <Override PartName="/ppt/notesSlides/notesSlide12.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13.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charts/chart2.xml" ContentType="application/vnd.openxmlformats-officedocument.drawingml.chart+xml"/>
  <Override PartName="/ppt/drawings/drawing2.xml" ContentType="application/vnd.openxmlformats-officedocument.drawingml.chartshape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notesSlides/notesSlide16.xml" ContentType="application/vnd.openxmlformats-officedocument.presentationml.notesSlide+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notesSlides/notesSlide17.xml" ContentType="application/vnd.openxmlformats-officedocument.presentationml.notesSlide+xml"/>
  <Override PartName="/ppt/tags/tag116.xml" ContentType="application/vnd.openxmlformats-officedocument.presentationml.tags+xml"/>
  <Override PartName="/ppt/notesSlides/notesSlide18.xml" ContentType="application/vnd.openxmlformats-officedocument.presentationml.notesSlide+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notesSlides/notesSlide19.xml" ContentType="application/vnd.openxmlformats-officedocument.presentationml.notesSlide+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notesSlides/notesSlide20.xml" ContentType="application/vnd.openxmlformats-officedocument.presentationml.notesSlide+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notesSlides/notesSlide21.xml" ContentType="application/vnd.openxmlformats-officedocument.presentationml.notesSlide+xml"/>
  <Override PartName="/ppt/tags/tag135.xml" ContentType="application/vnd.openxmlformats-officedocument.presentationml.tags+xml"/>
  <Override PartName="/ppt/notesSlides/notesSlide22.xml" ContentType="application/vnd.openxmlformats-officedocument.presentationml.notesSlide+xml"/>
  <Override PartName="/ppt/tags/tag136.xml" ContentType="application/vnd.openxmlformats-officedocument.presentationml.tags+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8"/>
  </p:notesMasterIdLst>
  <p:sldIdLst>
    <p:sldId id="256" r:id="rId5"/>
    <p:sldId id="508" r:id="rId6"/>
    <p:sldId id="267" r:id="rId7"/>
    <p:sldId id="445" r:id="rId8"/>
    <p:sldId id="269" r:id="rId9"/>
    <p:sldId id="490" r:id="rId10"/>
    <p:sldId id="491" r:id="rId11"/>
    <p:sldId id="492" r:id="rId12"/>
    <p:sldId id="493" r:id="rId13"/>
    <p:sldId id="494" r:id="rId14"/>
    <p:sldId id="495" r:id="rId15"/>
    <p:sldId id="496" r:id="rId16"/>
    <p:sldId id="497" r:id="rId17"/>
    <p:sldId id="498" r:id="rId18"/>
    <p:sldId id="499" r:id="rId19"/>
    <p:sldId id="500" r:id="rId20"/>
    <p:sldId id="501" r:id="rId21"/>
    <p:sldId id="502" r:id="rId22"/>
    <p:sldId id="503" r:id="rId23"/>
    <p:sldId id="504" r:id="rId24"/>
    <p:sldId id="505" r:id="rId25"/>
    <p:sldId id="506" r:id="rId26"/>
    <p:sldId id="509" r:id="rId27"/>
  </p:sldIdLst>
  <p:sldSz cx="9906000" cy="6858000" type="A4"/>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980" userDrawn="1">
          <p15:clr>
            <a:srgbClr val="A4A3A4"/>
          </p15:clr>
        </p15:guide>
        <p15:guide id="3" orient="horz" pos="3861" userDrawn="1">
          <p15:clr>
            <a:srgbClr val="A4A3A4"/>
          </p15:clr>
        </p15:guide>
        <p15:guide id="4" orient="horz" pos="4292" userDrawn="1">
          <p15:clr>
            <a:srgbClr val="A4A3A4"/>
          </p15:clr>
        </p15:guide>
        <p15:guide id="5" pos="3716" userDrawn="1">
          <p15:clr>
            <a:srgbClr val="A4A3A4"/>
          </p15:clr>
        </p15:guide>
        <p15:guide id="6" orient="horz" pos="1911" userDrawn="1">
          <p15:clr>
            <a:srgbClr val="A4A3A4"/>
          </p15:clr>
        </p15:guide>
        <p15:guide id="8" pos="4992" userDrawn="1">
          <p15:clr>
            <a:srgbClr val="A4A3A4"/>
          </p15:clr>
        </p15:guide>
        <p15:guide id="9" orient="horz" pos="1071" userDrawn="1">
          <p15:clr>
            <a:srgbClr val="A4A3A4"/>
          </p15:clr>
        </p15:guide>
        <p15:guide id="10" orient="horz" pos="3589" userDrawn="1">
          <p15:clr>
            <a:srgbClr val="A4A3A4"/>
          </p15:clr>
        </p15:guide>
        <p15:guide id="11" pos="37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8"/>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34" autoAdjust="0"/>
  </p:normalViewPr>
  <p:slideViewPr>
    <p:cSldViewPr snapToGrid="0" showGuides="1">
      <p:cViewPr>
        <p:scale>
          <a:sx n="61" d="100"/>
          <a:sy n="61" d="100"/>
        </p:scale>
        <p:origin x="1458" y="78"/>
      </p:cViewPr>
      <p:guideLst>
        <p:guide pos="980"/>
        <p:guide orient="horz" pos="3861"/>
        <p:guide orient="horz" pos="4292"/>
        <p:guide pos="3716"/>
        <p:guide orient="horz" pos="1911"/>
        <p:guide pos="4992"/>
        <p:guide orient="horz" pos="1071"/>
        <p:guide orient="horz" pos="3589"/>
        <p:guide pos="3761"/>
      </p:guideLst>
    </p:cSldViewPr>
  </p:slideViewPr>
  <p:outlineViewPr>
    <p:cViewPr>
      <p:scale>
        <a:sx n="33" d="100"/>
        <a:sy n="33" d="100"/>
      </p:scale>
      <p:origin x="0" y="-17136"/>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Arbeitsblatt1.xlsx"/></Relationships>
</file>

<file path=ppt/charts/_rels/chart2.xml.rels><?xml version="1.0" encoding="UTF-8" standalone="yes"?>
<Relationships xmlns="http://schemas.openxmlformats.org/package/2006/relationships"><Relationship Id="rId2" Type="http://schemas.openxmlformats.org/officeDocument/2006/relationships/chartUserShapes" Target="../drawings/drawing2.xml"/><Relationship Id="rId1" Type="http://schemas.openxmlformats.org/officeDocument/2006/relationships/package" Target="../embeddings/Microsoft_Excel-Arbeitsblat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3376623376623377E-2"/>
          <c:y val="5.5900621118012424E-2"/>
          <c:w val="0.96363636363636362"/>
          <c:h val="0.75151818043684315"/>
        </c:manualLayout>
      </c:layout>
      <c:barChart>
        <c:barDir val="col"/>
        <c:grouping val="stacked"/>
        <c:varyColors val="0"/>
        <c:ser>
          <c:idx val="0"/>
          <c:order val="0"/>
          <c:tx>
            <c:strRef>
              <c:f>Sheet1!$A$2</c:f>
              <c:strCache>
                <c:ptCount val="1"/>
              </c:strCache>
            </c:strRef>
          </c:tx>
          <c:spPr>
            <a:solidFill>
              <a:schemeClr val="accent1"/>
            </a:solidFill>
            <a:ln w="12699">
              <a:solidFill>
                <a:schemeClr val="tx1"/>
              </a:solidFill>
              <a:prstDash val="solid"/>
            </a:ln>
          </c:spPr>
          <c:invertIfNegative val="0"/>
          <c:dPt>
            <c:idx val="1"/>
            <c:invertIfNegative val="0"/>
            <c:bubble3D val="0"/>
            <c:spPr>
              <a:noFill/>
              <a:ln w="25399">
                <a:noFill/>
              </a:ln>
            </c:spPr>
          </c:dPt>
          <c:dPt>
            <c:idx val="2"/>
            <c:invertIfNegative val="0"/>
            <c:bubble3D val="0"/>
            <c:spPr>
              <a:noFill/>
              <a:ln w="25399">
                <a:noFill/>
              </a:ln>
            </c:spPr>
          </c:dPt>
          <c:dPt>
            <c:idx val="3"/>
            <c:invertIfNegative val="0"/>
            <c:bubble3D val="0"/>
            <c:spPr>
              <a:noFill/>
              <a:ln w="25399">
                <a:noFill/>
              </a:ln>
            </c:spPr>
          </c:dPt>
          <c:dPt>
            <c:idx val="4"/>
            <c:invertIfNegative val="0"/>
            <c:bubble3D val="0"/>
            <c:spPr>
              <a:noFill/>
              <a:ln w="25399">
                <a:noFill/>
              </a:ln>
            </c:spPr>
          </c:dPt>
          <c:cat>
            <c:numRef>
              <c:f>Sheet1!$B$1:$F$1</c:f>
              <c:numCache>
                <c:formatCode>General</c:formatCode>
                <c:ptCount val="5"/>
              </c:numCache>
            </c:numRef>
          </c:cat>
          <c:val>
            <c:numRef>
              <c:f>Sheet1!$B$2:$F$2</c:f>
              <c:numCache>
                <c:formatCode>General</c:formatCode>
                <c:ptCount val="5"/>
                <c:pt idx="1">
                  <c:v>100.00000000001137</c:v>
                </c:pt>
                <c:pt idx="2">
                  <c:v>150.00000000001705</c:v>
                </c:pt>
                <c:pt idx="3">
                  <c:v>200.00000000002274</c:v>
                </c:pt>
              </c:numCache>
            </c:numRef>
          </c:val>
        </c:ser>
        <c:ser>
          <c:idx val="1"/>
          <c:order val="1"/>
          <c:tx>
            <c:strRef>
              <c:f>Sheet1!$A$3</c:f>
              <c:strCache>
                <c:ptCount val="1"/>
              </c:strCache>
            </c:strRef>
          </c:tx>
          <c:spPr>
            <a:solidFill>
              <a:srgbClr val="364D6E"/>
            </a:solidFill>
            <a:ln w="12699">
              <a:solidFill>
                <a:srgbClr val="FFFFFF"/>
              </a:solidFill>
              <a:prstDash val="solid"/>
            </a:ln>
          </c:spPr>
          <c:invertIfNegative val="0"/>
          <c:dPt>
            <c:idx val="0"/>
            <c:invertIfNegative val="0"/>
            <c:bubble3D val="0"/>
            <c:spPr>
              <a:solidFill>
                <a:schemeClr val="tx2"/>
              </a:solidFill>
              <a:ln w="12699">
                <a:solidFill>
                  <a:srgbClr val="FFFFFF"/>
                </a:solidFill>
                <a:prstDash val="solid"/>
              </a:ln>
            </c:spPr>
          </c:dPt>
          <c:dPt>
            <c:idx val="1"/>
            <c:invertIfNegative val="0"/>
            <c:bubble3D val="0"/>
            <c:spPr>
              <a:solidFill>
                <a:schemeClr val="accent1"/>
              </a:solidFill>
              <a:ln w="12699">
                <a:solidFill>
                  <a:srgbClr val="FFFFFF"/>
                </a:solidFill>
                <a:prstDash val="solid"/>
              </a:ln>
            </c:spPr>
          </c:dPt>
          <c:dPt>
            <c:idx val="2"/>
            <c:invertIfNegative val="0"/>
            <c:bubble3D val="0"/>
            <c:spPr>
              <a:solidFill>
                <a:schemeClr val="accent1"/>
              </a:solidFill>
              <a:ln w="12699">
                <a:solidFill>
                  <a:srgbClr val="FFFFFF"/>
                </a:solidFill>
                <a:prstDash val="solid"/>
              </a:ln>
            </c:spPr>
          </c:dPt>
          <c:dPt>
            <c:idx val="3"/>
            <c:invertIfNegative val="0"/>
            <c:bubble3D val="0"/>
            <c:spPr>
              <a:solidFill>
                <a:schemeClr val="accent1"/>
              </a:solidFill>
              <a:ln w="12699">
                <a:solidFill>
                  <a:srgbClr val="FFFFFF"/>
                </a:solidFill>
                <a:prstDash val="solid"/>
              </a:ln>
            </c:spPr>
          </c:dPt>
          <c:dPt>
            <c:idx val="4"/>
            <c:invertIfNegative val="0"/>
            <c:bubble3D val="0"/>
            <c:spPr>
              <a:solidFill>
                <a:schemeClr val="accent1"/>
              </a:solidFill>
              <a:ln w="12699">
                <a:solidFill>
                  <a:srgbClr val="FFFFFF"/>
                </a:solidFill>
                <a:prstDash val="solid"/>
              </a:ln>
            </c:spPr>
          </c:dPt>
          <c:cat>
            <c:numRef>
              <c:f>Sheet1!$B$1:$F$1</c:f>
              <c:numCache>
                <c:formatCode>General</c:formatCode>
                <c:ptCount val="5"/>
              </c:numCache>
            </c:numRef>
          </c:cat>
          <c:val>
            <c:numRef>
              <c:f>Sheet1!$B$3:$F$3</c:f>
              <c:numCache>
                <c:formatCode>General</c:formatCode>
                <c:ptCount val="5"/>
                <c:pt idx="0">
                  <c:v>100.00000000001137</c:v>
                </c:pt>
                <c:pt idx="1">
                  <c:v>50.000000000005684</c:v>
                </c:pt>
                <c:pt idx="2">
                  <c:v>50.000000000005684</c:v>
                </c:pt>
                <c:pt idx="3">
                  <c:v>50.000000000005684</c:v>
                </c:pt>
                <c:pt idx="4">
                  <c:v>250.00000000002842</c:v>
                </c:pt>
              </c:numCache>
            </c:numRef>
          </c:val>
        </c:ser>
        <c:dLbls>
          <c:showLegendKey val="0"/>
          <c:showVal val="0"/>
          <c:showCatName val="0"/>
          <c:showSerName val="0"/>
          <c:showPercent val="0"/>
          <c:showBubbleSize val="0"/>
        </c:dLbls>
        <c:gapWidth val="80"/>
        <c:overlap val="100"/>
        <c:axId val="147389664"/>
        <c:axId val="147390056"/>
      </c:barChart>
      <c:catAx>
        <c:axId val="147389664"/>
        <c:scaling>
          <c:orientation val="minMax"/>
        </c:scaling>
        <c:delete val="0"/>
        <c:axPos val="b"/>
        <c:numFmt formatCode="General" sourceLinked="1"/>
        <c:majorTickMark val="out"/>
        <c:minorTickMark val="none"/>
        <c:tickLblPos val="nextTo"/>
        <c:spPr>
          <a:ln w="9525">
            <a:solidFill>
              <a:schemeClr val="tx1"/>
            </a:solidFill>
            <a:prstDash val="solid"/>
          </a:ln>
        </c:spPr>
        <c:crossAx val="147390056"/>
        <c:crossesAt val="0"/>
        <c:auto val="1"/>
        <c:lblAlgn val="ctr"/>
        <c:lblOffset val="100"/>
        <c:tickLblSkip val="1"/>
        <c:tickMarkSkip val="1"/>
        <c:noMultiLvlLbl val="0"/>
      </c:catAx>
      <c:valAx>
        <c:axId val="147390056"/>
        <c:scaling>
          <c:orientation val="minMax"/>
          <c:max val="249.99999999999997"/>
          <c:min val="0"/>
        </c:scaling>
        <c:delete val="0"/>
        <c:axPos val="l"/>
        <c:numFmt formatCode="General" sourceLinked="1"/>
        <c:majorTickMark val="none"/>
        <c:minorTickMark val="none"/>
        <c:tickLblPos val="none"/>
        <c:spPr>
          <a:ln w="6350">
            <a:noFill/>
          </a:ln>
        </c:spPr>
        <c:crossAx val="147389664"/>
        <c:crosses val="autoZero"/>
        <c:crossBetween val="between"/>
      </c:valAx>
      <c:spPr>
        <a:noFill/>
        <a:ln w="25399">
          <a:noFill/>
        </a:ln>
      </c:spPr>
    </c:plotArea>
    <c:plotVisOnly val="1"/>
    <c:dispBlanksAs val="gap"/>
    <c:showDLblsOverMax val="0"/>
  </c:chart>
  <c:spPr>
    <a:noFill/>
    <a:ln>
      <a:noFill/>
    </a:ln>
  </c:spPr>
  <c:txPr>
    <a:bodyPr/>
    <a:lstStyle/>
    <a:p>
      <a:pPr>
        <a:defRPr sz="1200" b="1" i="0" u="none" strike="noStrike" baseline="0">
          <a:solidFill>
            <a:schemeClr val="tx1"/>
          </a:solidFill>
          <a:latin typeface="Calibri"/>
          <a:ea typeface="Calibri"/>
          <a:cs typeface="Calibri"/>
        </a:defRPr>
      </a:pPr>
      <a:endParaRPr lang="de-DE"/>
    </a:p>
  </c:txPr>
  <c:externalData r:id="rId1">
    <c:autoUpdate val="0"/>
  </c:externalData>
  <c:userShapes r:id="rId2"/>
</c:chartSpace>
</file>

<file path=ppt/charts/chart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60162601626018E-2"/>
          <c:y val="4.5454545454545456E-2"/>
          <c:w val="0.96747967479674801"/>
          <c:h val="0.7357890558700737"/>
        </c:manualLayout>
      </c:layout>
      <c:barChart>
        <c:barDir val="col"/>
        <c:grouping val="stacked"/>
        <c:varyColors val="0"/>
        <c:ser>
          <c:idx val="0"/>
          <c:order val="0"/>
          <c:tx>
            <c:strRef>
              <c:f>Sheet1!$A$2</c:f>
              <c:strCache>
                <c:ptCount val="1"/>
              </c:strCache>
            </c:strRef>
          </c:tx>
          <c:spPr>
            <a:noFill/>
            <a:ln w="25398">
              <a:noFill/>
            </a:ln>
          </c:spPr>
          <c:invertIfNegative val="0"/>
          <c:cat>
            <c:numRef>
              <c:f>Sheet1!$B$1:$H$1</c:f>
              <c:numCache>
                <c:formatCode>General</c:formatCode>
                <c:ptCount val="7"/>
              </c:numCache>
            </c:numRef>
          </c:cat>
          <c:val>
            <c:numRef>
              <c:f>Sheet1!$B$2:$H$2</c:f>
              <c:numCache>
                <c:formatCode>General</c:formatCode>
                <c:ptCount val="7"/>
                <c:pt idx="1">
                  <c:v>20.000000000002274</c:v>
                </c:pt>
                <c:pt idx="2">
                  <c:v>25.000000000002842</c:v>
                </c:pt>
                <c:pt idx="3">
                  <c:v>30.000000000003411</c:v>
                </c:pt>
                <c:pt idx="4">
                  <c:v>35.000000000003979</c:v>
                </c:pt>
                <c:pt idx="5">
                  <c:v>40.000000000004547</c:v>
                </c:pt>
              </c:numCache>
            </c:numRef>
          </c:val>
        </c:ser>
        <c:ser>
          <c:idx val="1"/>
          <c:order val="1"/>
          <c:tx>
            <c:strRef>
              <c:f>Sheet1!$A$3</c:f>
              <c:strCache>
                <c:ptCount val="1"/>
              </c:strCache>
            </c:strRef>
          </c:tx>
          <c:spPr>
            <a:solidFill>
              <a:schemeClr val="tx2"/>
            </a:solidFill>
            <a:ln w="12699">
              <a:solidFill>
                <a:srgbClr val="E6F0FF"/>
              </a:solidFill>
              <a:prstDash val="solid"/>
            </a:ln>
          </c:spPr>
          <c:invertIfNegative val="0"/>
          <c:dPt>
            <c:idx val="0"/>
            <c:invertIfNegative val="0"/>
            <c:bubble3D val="0"/>
            <c:spPr>
              <a:solidFill>
                <a:schemeClr val="tx2"/>
              </a:solidFill>
              <a:ln w="12699">
                <a:solidFill>
                  <a:srgbClr val="FFFFFF"/>
                </a:solidFill>
                <a:prstDash val="solid"/>
              </a:ln>
            </c:spPr>
          </c:dPt>
          <c:dPt>
            <c:idx val="1"/>
            <c:invertIfNegative val="0"/>
            <c:bubble3D val="0"/>
            <c:spPr>
              <a:solidFill>
                <a:schemeClr val="accent1"/>
              </a:solidFill>
              <a:ln w="12699">
                <a:solidFill>
                  <a:srgbClr val="FFFFFF"/>
                </a:solidFill>
                <a:prstDash val="solid"/>
              </a:ln>
            </c:spPr>
          </c:dPt>
          <c:dPt>
            <c:idx val="2"/>
            <c:invertIfNegative val="0"/>
            <c:bubble3D val="0"/>
            <c:spPr>
              <a:solidFill>
                <a:schemeClr val="accent1"/>
              </a:solidFill>
              <a:ln w="12699">
                <a:solidFill>
                  <a:srgbClr val="FFFFFF"/>
                </a:solidFill>
                <a:prstDash val="solid"/>
              </a:ln>
            </c:spPr>
          </c:dPt>
          <c:dPt>
            <c:idx val="3"/>
            <c:invertIfNegative val="0"/>
            <c:bubble3D val="0"/>
            <c:spPr>
              <a:solidFill>
                <a:schemeClr val="accent1"/>
              </a:solidFill>
              <a:ln w="12699">
                <a:solidFill>
                  <a:srgbClr val="FFFFFF"/>
                </a:solidFill>
                <a:prstDash val="solid"/>
              </a:ln>
            </c:spPr>
          </c:dPt>
          <c:dPt>
            <c:idx val="4"/>
            <c:invertIfNegative val="0"/>
            <c:bubble3D val="0"/>
            <c:spPr>
              <a:solidFill>
                <a:schemeClr val="accent3"/>
              </a:solidFill>
              <a:ln w="25398">
                <a:noFill/>
              </a:ln>
            </c:spPr>
          </c:dPt>
          <c:dPt>
            <c:idx val="5"/>
            <c:invertIfNegative val="0"/>
            <c:bubble3D val="0"/>
            <c:spPr>
              <a:solidFill>
                <a:schemeClr val="accent3"/>
              </a:solidFill>
              <a:ln w="25398">
                <a:noFill/>
              </a:ln>
            </c:spPr>
          </c:dPt>
          <c:dPt>
            <c:idx val="6"/>
            <c:invertIfNegative val="0"/>
            <c:bubble3D val="0"/>
            <c:spPr>
              <a:solidFill>
                <a:schemeClr val="tx2"/>
              </a:solidFill>
              <a:ln w="12699">
                <a:solidFill>
                  <a:srgbClr val="FFFFFF"/>
                </a:solidFill>
                <a:prstDash val="solid"/>
              </a:ln>
            </c:spPr>
          </c:dPt>
          <c:cat>
            <c:numRef>
              <c:f>Sheet1!$B$1:$H$1</c:f>
              <c:numCache>
                <c:formatCode>General</c:formatCode>
                <c:ptCount val="7"/>
              </c:numCache>
            </c:numRef>
          </c:cat>
          <c:val>
            <c:numRef>
              <c:f>Sheet1!$B$3:$H$3</c:f>
              <c:numCache>
                <c:formatCode>General</c:formatCode>
                <c:ptCount val="7"/>
                <c:pt idx="0">
                  <c:v>20.000000000002274</c:v>
                </c:pt>
                <c:pt idx="1">
                  <c:v>5.0000000000005684</c:v>
                </c:pt>
                <c:pt idx="2">
                  <c:v>5.0000000000005684</c:v>
                </c:pt>
                <c:pt idx="3">
                  <c:v>5.0000000000005684</c:v>
                </c:pt>
                <c:pt idx="4">
                  <c:v>5.0000000000005684</c:v>
                </c:pt>
                <c:pt idx="5">
                  <c:v>5.0000000000005684</c:v>
                </c:pt>
                <c:pt idx="6">
                  <c:v>45.000000000005116</c:v>
                </c:pt>
              </c:numCache>
            </c:numRef>
          </c:val>
        </c:ser>
        <c:dLbls>
          <c:showLegendKey val="0"/>
          <c:showVal val="0"/>
          <c:showCatName val="0"/>
          <c:showSerName val="0"/>
          <c:showPercent val="0"/>
          <c:showBubbleSize val="0"/>
        </c:dLbls>
        <c:gapWidth val="80"/>
        <c:overlap val="100"/>
        <c:axId val="147390840"/>
        <c:axId val="147391232"/>
      </c:barChart>
      <c:catAx>
        <c:axId val="147390840"/>
        <c:scaling>
          <c:orientation val="minMax"/>
        </c:scaling>
        <c:delete val="0"/>
        <c:axPos val="b"/>
        <c:numFmt formatCode="General" sourceLinked="1"/>
        <c:majorTickMark val="out"/>
        <c:minorTickMark val="none"/>
        <c:tickLblPos val="none"/>
        <c:spPr>
          <a:ln w="9525">
            <a:solidFill>
              <a:schemeClr val="tx1"/>
            </a:solidFill>
            <a:prstDash val="solid"/>
          </a:ln>
        </c:spPr>
        <c:crossAx val="147391232"/>
        <c:crossesAt val="0"/>
        <c:auto val="1"/>
        <c:lblAlgn val="ctr"/>
        <c:lblOffset val="100"/>
        <c:tickLblSkip val="1"/>
        <c:tickMarkSkip val="1"/>
        <c:noMultiLvlLbl val="0"/>
      </c:catAx>
      <c:valAx>
        <c:axId val="147391232"/>
        <c:scaling>
          <c:orientation val="minMax"/>
          <c:max val="45"/>
          <c:min val="0"/>
        </c:scaling>
        <c:delete val="0"/>
        <c:axPos val="l"/>
        <c:numFmt formatCode="General" sourceLinked="1"/>
        <c:majorTickMark val="none"/>
        <c:minorTickMark val="none"/>
        <c:tickLblPos val="none"/>
        <c:spPr>
          <a:ln w="6350">
            <a:noFill/>
          </a:ln>
        </c:spPr>
        <c:crossAx val="147390840"/>
        <c:crosses val="autoZero"/>
        <c:crossBetween val="between"/>
      </c:valAx>
      <c:spPr>
        <a:noFill/>
        <a:ln w="25398">
          <a:noFill/>
        </a:ln>
      </c:spPr>
    </c:plotArea>
    <c:plotVisOnly val="1"/>
    <c:dispBlanksAs val="gap"/>
    <c:showDLblsOverMax val="0"/>
  </c:chart>
  <c:spPr>
    <a:noFill/>
    <a:ln>
      <a:noFill/>
    </a:ln>
  </c:spPr>
  <c:txPr>
    <a:bodyPr/>
    <a:lstStyle/>
    <a:p>
      <a:pPr>
        <a:defRPr sz="1200" b="1" i="0" u="none" strike="noStrike" baseline="0">
          <a:solidFill>
            <a:schemeClr val="tx1"/>
          </a:solidFill>
          <a:latin typeface="Calibri"/>
          <a:ea typeface="Calibri"/>
          <a:cs typeface="Calibri"/>
        </a:defRPr>
      </a:pPr>
      <a:endParaRPr lang="de-DE"/>
    </a:p>
  </c:txPr>
  <c:externalData r:id="rId1">
    <c:autoUpdate val="0"/>
  </c:externalData>
  <c:userShapes r:id="rId2"/>
</c:chartSpace>
</file>

<file path=ppt/drawings/drawing1.xml><?xml version="1.0" encoding="utf-8"?>
<c:userShapes xmlns:c="http://schemas.openxmlformats.org/drawingml/2006/chart">
  <cdr:relSizeAnchor xmlns:cdr="http://schemas.openxmlformats.org/drawingml/2006/chartDrawing">
    <cdr:from>
      <cdr:x>0.82071</cdr:x>
      <cdr:y>0.83992</cdr:y>
    </cdr:from>
    <cdr:to>
      <cdr:x>0.96504</cdr:x>
      <cdr:y>0.93755</cdr:y>
    </cdr:to>
    <cdr:sp macro="" textlink="">
      <cdr:nvSpPr>
        <cdr:cNvPr id="7" name="Rectangle 115"/>
        <cdr:cNvSpPr/>
      </cdr:nvSpPr>
      <cdr:spPr bwMode="auto">
        <a:xfrm xmlns:a="http://schemas.openxmlformats.org/drawingml/2006/main">
          <a:off x="2695569" y="1625154"/>
          <a:ext cx="474018" cy="188898"/>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r>
            <a:rPr lang="en-US" sz="800" dirty="0" smtClean="0">
              <a:solidFill>
                <a:schemeClr val="tx1"/>
              </a:solidFill>
            </a:rPr>
            <a:t>2019</a:t>
          </a:r>
          <a:endParaRPr lang="de-DE" sz="800" dirty="0">
            <a:solidFill>
              <a:schemeClr val="tx1"/>
            </a:solidFill>
            <a:sym typeface="Arial"/>
          </a:endParaRPr>
        </a:p>
      </cdr:txBody>
    </cdr:sp>
  </cdr:relSizeAnchor>
  <cdr:relSizeAnchor xmlns:cdr="http://schemas.openxmlformats.org/drawingml/2006/chartDrawing">
    <cdr:from>
      <cdr:x>0.65377</cdr:x>
      <cdr:y>0.83992</cdr:y>
    </cdr:from>
    <cdr:to>
      <cdr:x>0.75624</cdr:x>
      <cdr:y>0.91996</cdr:y>
    </cdr:to>
    <cdr:sp macro="" textlink="">
      <cdr:nvSpPr>
        <cdr:cNvPr id="8" name="Rectangle 116"/>
        <cdr:cNvSpPr/>
      </cdr:nvSpPr>
      <cdr:spPr bwMode="auto">
        <a:xfrm xmlns:a="http://schemas.openxmlformats.org/drawingml/2006/main">
          <a:off x="2147255" y="1625154"/>
          <a:ext cx="336550" cy="154863"/>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fld id="{78FB62D9-8A4A-4312-9DDD-BDDBAF067672}" type="datetime'''''''''''''''[''''''''''''''''B''''u''''''''''''ye''''r'''']'">
            <a:rPr lang="en-US" sz="800" smtClean="0">
              <a:solidFill>
                <a:schemeClr val="tx1"/>
              </a:solidFill>
            </a:rPr>
            <a:pPr algn="ctr">
              <a:defRPr/>
            </a:pPr>
            <a:t>[Buyer]</a:t>
          </a:fld>
          <a:endParaRPr lang="de-DE" sz="800" dirty="0">
            <a:solidFill>
              <a:schemeClr val="tx1"/>
            </a:solidFill>
            <a:sym typeface="Arial"/>
          </a:endParaRPr>
        </a:p>
      </cdr:txBody>
    </cdr:sp>
  </cdr:relSizeAnchor>
  <cdr:relSizeAnchor xmlns:cdr="http://schemas.openxmlformats.org/drawingml/2006/chartDrawing">
    <cdr:from>
      <cdr:x>0.45613</cdr:x>
      <cdr:y>0.83992</cdr:y>
    </cdr:from>
    <cdr:to>
      <cdr:x>0.5673</cdr:x>
      <cdr:y>0.91996</cdr:y>
    </cdr:to>
    <cdr:sp macro="" textlink="">
      <cdr:nvSpPr>
        <cdr:cNvPr id="9" name="Rectangle 117"/>
        <cdr:cNvSpPr/>
      </cdr:nvSpPr>
      <cdr:spPr bwMode="auto">
        <a:xfrm xmlns:a="http://schemas.openxmlformats.org/drawingml/2006/main">
          <a:off x="1498133" y="1625154"/>
          <a:ext cx="365125" cy="154863"/>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fld id="{4746C679-C6BE-4866-9239-3E6E322BB363}" type="datetime'''[''''''''''T''ar''''''''''get'''''''']'''''''''''''''''''">
            <a:rPr lang="en-US" sz="800" smtClean="0">
              <a:solidFill>
                <a:schemeClr val="tx1"/>
              </a:solidFill>
            </a:rPr>
            <a:pPr algn="ctr">
              <a:defRPr/>
            </a:pPr>
            <a:t>[Target]</a:t>
          </a:fld>
          <a:endParaRPr lang="de-DE" sz="800" dirty="0">
            <a:solidFill>
              <a:schemeClr val="tx1"/>
            </a:solidFill>
            <a:sym typeface="Arial"/>
          </a:endParaRPr>
        </a:p>
      </cdr:txBody>
    </cdr:sp>
  </cdr:relSizeAnchor>
  <cdr:relSizeAnchor xmlns:cdr="http://schemas.openxmlformats.org/drawingml/2006/chartDrawing">
    <cdr:from>
      <cdr:x>0.23214</cdr:x>
      <cdr:y>0.83992</cdr:y>
    </cdr:from>
    <cdr:to>
      <cdr:x>0.39406</cdr:x>
      <cdr:y>1</cdr:y>
    </cdr:to>
    <cdr:sp macro="" textlink="">
      <cdr:nvSpPr>
        <cdr:cNvPr id="10" name="Rectangle 118"/>
        <cdr:cNvSpPr/>
      </cdr:nvSpPr>
      <cdr:spPr bwMode="auto">
        <a:xfrm xmlns:a="http://schemas.openxmlformats.org/drawingml/2006/main">
          <a:off x="762443" y="1625154"/>
          <a:ext cx="531812" cy="309728"/>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fld id="{72F5B958-1A95-43D2-B996-C4BA474790DA}" type="datetime'Sta''''''''nda''''''''''''''l''one'' ''G''''''ro''''wt''h'''">
            <a:rPr lang="en-US" sz="800" smtClean="0">
              <a:solidFill>
                <a:schemeClr val="tx1"/>
              </a:solidFill>
            </a:rPr>
            <a:pPr algn="ctr">
              <a:defRPr/>
            </a:pPr>
            <a:t>Standalone Growth</a:t>
          </a:fld>
          <a:endParaRPr lang="de-DE" sz="800" dirty="0">
            <a:solidFill>
              <a:schemeClr val="tx1"/>
            </a:solidFill>
            <a:sym typeface="Arial"/>
          </a:endParaRPr>
        </a:p>
      </cdr:txBody>
    </cdr:sp>
  </cdr:relSizeAnchor>
  <cdr:relSizeAnchor xmlns:cdr="http://schemas.openxmlformats.org/drawingml/2006/chartDrawing">
    <cdr:from>
      <cdr:x>0.08203</cdr:x>
      <cdr:y>0.83992</cdr:y>
    </cdr:from>
    <cdr:to>
      <cdr:x>0.15549</cdr:x>
      <cdr:y>0.91996</cdr:y>
    </cdr:to>
    <cdr:sp macro="" textlink="">
      <cdr:nvSpPr>
        <cdr:cNvPr id="11" name="Rectangle 119"/>
        <cdr:cNvSpPr/>
      </cdr:nvSpPr>
      <cdr:spPr bwMode="auto">
        <a:xfrm xmlns:a="http://schemas.openxmlformats.org/drawingml/2006/main">
          <a:off x="269407" y="1625154"/>
          <a:ext cx="241300" cy="154863"/>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r>
            <a:rPr lang="en-US" sz="800" dirty="0" smtClean="0">
              <a:solidFill>
                <a:schemeClr val="tx1"/>
              </a:solidFill>
            </a:rPr>
            <a:t>2014</a:t>
          </a:r>
          <a:endParaRPr lang="de-DE" sz="800" dirty="0">
            <a:solidFill>
              <a:schemeClr val="tx1"/>
            </a:solidFill>
            <a:sym typeface="Arial"/>
          </a:endParaRPr>
        </a:p>
      </cdr:txBody>
    </cdr:sp>
  </cdr:relSizeAnchor>
  <cdr:relSizeAnchor xmlns:cdr="http://schemas.openxmlformats.org/drawingml/2006/chartDrawing">
    <cdr:from>
      <cdr:x>0.83886</cdr:x>
      <cdr:y>0.33666</cdr:y>
    </cdr:from>
    <cdr:to>
      <cdr:x>0.94207</cdr:x>
      <cdr:y>0.56396</cdr:y>
    </cdr:to>
    <cdr:sp macro="" textlink="">
      <cdr:nvSpPr>
        <cdr:cNvPr id="12" name="Rechteck 11"/>
        <cdr:cNvSpPr/>
      </cdr:nvSpPr>
      <cdr:spPr>
        <a:xfrm xmlns:a="http://schemas.openxmlformats.org/drawingml/2006/main">
          <a:off x="2755173" y="651405"/>
          <a:ext cx="338977" cy="439788"/>
        </a:xfrm>
        <a:prstGeom xmlns:a="http://schemas.openxmlformats.org/drawingml/2006/main" prst="rect">
          <a:avLst/>
        </a:prstGeom>
        <a:solidFill xmlns:a="http://schemas.openxmlformats.org/drawingml/2006/main">
          <a:schemeClr val="tx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lIns="54000" tIns="54000" rIns="54000" bIns="54000" rtlCol="0" anchor="ctr"/>
        <a:lstStyle xmlns:a="http://schemas.openxmlformats.org/drawingml/2006/main"/>
        <a:p xmlns:a="http://schemas.openxmlformats.org/drawingml/2006/main">
          <a:endParaRPr lang="en-US"/>
        </a:p>
      </cdr:txBody>
    </cdr:sp>
  </cdr:relSizeAnchor>
</c:userShapes>
</file>

<file path=ppt/drawings/drawing2.xml><?xml version="1.0" encoding="utf-8"?>
<c:userShapes xmlns:c="http://schemas.openxmlformats.org/drawingml/2006/chart">
  <cdr:relSizeAnchor xmlns:cdr="http://schemas.openxmlformats.org/drawingml/2006/chartDrawing">
    <cdr:from>
      <cdr:x>0.8774</cdr:x>
      <cdr:y>0.81047</cdr:y>
    </cdr:from>
    <cdr:to>
      <cdr:x>0.95087</cdr:x>
      <cdr:y>0.87365</cdr:y>
    </cdr:to>
    <cdr:sp macro="" textlink="">
      <cdr:nvSpPr>
        <cdr:cNvPr id="2" name="Rectangle 134"/>
        <cdr:cNvSpPr/>
      </cdr:nvSpPr>
      <cdr:spPr bwMode="auto">
        <a:xfrm xmlns:a="http://schemas.openxmlformats.org/drawingml/2006/main">
          <a:off x="2881754" y="1568170"/>
          <a:ext cx="241300" cy="122237"/>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r>
            <a:rPr lang="en-US" sz="800" dirty="0" smtClean="0">
              <a:solidFill>
                <a:schemeClr val="tx1"/>
              </a:solidFill>
            </a:rPr>
            <a:t>2019</a:t>
          </a:r>
          <a:endParaRPr lang="de-DE" sz="800" dirty="0">
            <a:solidFill>
              <a:schemeClr val="tx1"/>
            </a:solidFill>
            <a:sym typeface="Arial"/>
          </a:endParaRPr>
        </a:p>
      </cdr:txBody>
    </cdr:sp>
  </cdr:relSizeAnchor>
  <cdr:relSizeAnchor xmlns:cdr="http://schemas.openxmlformats.org/drawingml/2006/chartDrawing">
    <cdr:from>
      <cdr:x>0.72285</cdr:x>
      <cdr:y>0.81047</cdr:y>
    </cdr:from>
    <cdr:to>
      <cdr:x>0.82531</cdr:x>
      <cdr:y>0.87365</cdr:y>
    </cdr:to>
    <cdr:sp macro="" textlink="">
      <cdr:nvSpPr>
        <cdr:cNvPr id="3" name="Rectangle 135"/>
        <cdr:cNvSpPr/>
      </cdr:nvSpPr>
      <cdr:spPr bwMode="auto">
        <a:xfrm xmlns:a="http://schemas.openxmlformats.org/drawingml/2006/main">
          <a:off x="2374128" y="1568170"/>
          <a:ext cx="336550" cy="122237"/>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fld id="{F40A7D50-6D79-4092-ABC3-99E725E2EADA}" type="datetime'''[''''''''B''u''''''''''''''y''''''''''er'''''''''''''']'''''">
            <a:rPr lang="en-US" sz="800" smtClean="0">
              <a:solidFill>
                <a:schemeClr val="tx1"/>
              </a:solidFill>
            </a:rPr>
            <a:pPr algn="ctr">
              <a:defRPr/>
            </a:pPr>
            <a:t>[Buyer]</a:t>
          </a:fld>
          <a:endParaRPr lang="de-DE" sz="800" dirty="0">
            <a:solidFill>
              <a:schemeClr val="tx1"/>
            </a:solidFill>
            <a:sym typeface="Arial"/>
          </a:endParaRPr>
        </a:p>
      </cdr:txBody>
    </cdr:sp>
  </cdr:relSizeAnchor>
  <cdr:relSizeAnchor xmlns:cdr="http://schemas.openxmlformats.org/drawingml/2006/chartDrawing">
    <cdr:from>
      <cdr:x>0.5804</cdr:x>
      <cdr:y>0.81047</cdr:y>
    </cdr:from>
    <cdr:to>
      <cdr:x>0.69157</cdr:x>
      <cdr:y>0.87365</cdr:y>
    </cdr:to>
    <cdr:sp macro="" textlink="">
      <cdr:nvSpPr>
        <cdr:cNvPr id="4" name="Rectangle 136"/>
        <cdr:cNvSpPr/>
      </cdr:nvSpPr>
      <cdr:spPr bwMode="auto">
        <a:xfrm xmlns:a="http://schemas.openxmlformats.org/drawingml/2006/main">
          <a:off x="1906282" y="1568170"/>
          <a:ext cx="365125" cy="122237"/>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fld id="{60DCB772-0520-4045-B4AE-9B66ACF593B8}" type="datetime'[''T''a''''''''''''rge''t'''''''''''''''''''''']'">
            <a:rPr lang="en-US" sz="800" smtClean="0">
              <a:solidFill>
                <a:schemeClr val="tx1"/>
              </a:solidFill>
            </a:rPr>
            <a:pPr algn="ctr">
              <a:defRPr/>
            </a:pPr>
            <a:t>[Target]</a:t>
          </a:fld>
          <a:endParaRPr lang="de-DE" sz="800" dirty="0">
            <a:solidFill>
              <a:schemeClr val="tx1"/>
            </a:solidFill>
            <a:sym typeface="Arial"/>
          </a:endParaRPr>
        </a:p>
      </cdr:txBody>
    </cdr:sp>
  </cdr:relSizeAnchor>
  <cdr:relSizeAnchor xmlns:cdr="http://schemas.openxmlformats.org/drawingml/2006/chartDrawing">
    <cdr:from>
      <cdr:x>0.44444</cdr:x>
      <cdr:y>0.81047</cdr:y>
    </cdr:from>
    <cdr:to>
      <cdr:x>0.54691</cdr:x>
      <cdr:y>0.87365</cdr:y>
    </cdr:to>
    <cdr:sp macro="" textlink="">
      <cdr:nvSpPr>
        <cdr:cNvPr id="5" name="Rectangle 137"/>
        <cdr:cNvSpPr/>
      </cdr:nvSpPr>
      <cdr:spPr bwMode="auto">
        <a:xfrm xmlns:a="http://schemas.openxmlformats.org/drawingml/2006/main">
          <a:off x="1459728" y="1568170"/>
          <a:ext cx="336550" cy="122237"/>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fld id="{16C2D9E5-69F6-4CB7-86FE-042FDC56DAE0}" type="datetime'[''B''u''''''''''''''''y''''''''''''''e''''''r'''''']'''''''">
            <a:rPr lang="en-US" sz="800" smtClean="0">
              <a:solidFill>
                <a:schemeClr val="tx1"/>
              </a:solidFill>
            </a:rPr>
            <a:pPr algn="ctr">
              <a:defRPr/>
            </a:pPr>
            <a:t>[Buyer]</a:t>
          </a:fld>
          <a:endParaRPr lang="de-DE" sz="800" dirty="0">
            <a:solidFill>
              <a:schemeClr val="tx1"/>
            </a:solidFill>
            <a:sym typeface="Arial"/>
          </a:endParaRPr>
        </a:p>
      </cdr:txBody>
    </cdr:sp>
  </cdr:relSizeAnchor>
  <cdr:relSizeAnchor xmlns:cdr="http://schemas.openxmlformats.org/drawingml/2006/chartDrawing">
    <cdr:from>
      <cdr:x>0.302</cdr:x>
      <cdr:y>0.81047</cdr:y>
    </cdr:from>
    <cdr:to>
      <cdr:x>0.41317</cdr:x>
      <cdr:y>0.87365</cdr:y>
    </cdr:to>
    <cdr:sp macro="" textlink="">
      <cdr:nvSpPr>
        <cdr:cNvPr id="6" name="Rectangle 138"/>
        <cdr:cNvSpPr/>
      </cdr:nvSpPr>
      <cdr:spPr bwMode="auto">
        <a:xfrm xmlns:a="http://schemas.openxmlformats.org/drawingml/2006/main">
          <a:off x="991882" y="1568170"/>
          <a:ext cx="365125" cy="122237"/>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fld id="{D2363DD4-6C9E-4A14-88BD-5F5FFDD7A2D9}" type="datetime'''''''''[''''''''''''''T''a''''''''''''r''ge''''''''''''t'']'">
            <a:rPr lang="en-US" sz="800" smtClean="0">
              <a:solidFill>
                <a:schemeClr val="tx1"/>
              </a:solidFill>
            </a:rPr>
            <a:pPr algn="ctr">
              <a:defRPr/>
            </a:pPr>
            <a:t>[Target]</a:t>
          </a:fld>
          <a:endParaRPr lang="de-DE" sz="800" dirty="0">
            <a:solidFill>
              <a:schemeClr val="tx1"/>
            </a:solidFill>
            <a:sym typeface="Arial"/>
          </a:endParaRPr>
        </a:p>
      </cdr:txBody>
    </cdr:sp>
  </cdr:relSizeAnchor>
  <cdr:relSizeAnchor xmlns:cdr="http://schemas.openxmlformats.org/drawingml/2006/chartDrawing">
    <cdr:from>
      <cdr:x>0.17273</cdr:x>
      <cdr:y>0.81047</cdr:y>
    </cdr:from>
    <cdr:to>
      <cdr:x>0.27665</cdr:x>
      <cdr:y>1</cdr:y>
    </cdr:to>
    <cdr:sp macro="" textlink="">
      <cdr:nvSpPr>
        <cdr:cNvPr id="7" name="Rectangle 139"/>
        <cdr:cNvSpPr/>
      </cdr:nvSpPr>
      <cdr:spPr bwMode="auto">
        <a:xfrm xmlns:a="http://schemas.openxmlformats.org/drawingml/2006/main">
          <a:off x="567324" y="1568170"/>
          <a:ext cx="341312" cy="366712"/>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fld id="{8470212A-BB8C-4B2E-8E04-74D8F3071E1D}" type="datetime'''S''ta''''n''''d-''&#10;''''''alon''''e ''''G''row''''''t''h'''">
            <a:rPr lang="en-US" sz="800" smtClean="0">
              <a:solidFill>
                <a:schemeClr val="tx1"/>
              </a:solidFill>
            </a:rPr>
            <a:pPr algn="ctr">
              <a:defRPr/>
            </a:pPr>
            <a:t>Stand-
alone Growth</a:t>
          </a:fld>
          <a:endParaRPr lang="de-DE" sz="800" dirty="0">
            <a:solidFill>
              <a:schemeClr val="tx1"/>
            </a:solidFill>
            <a:sym typeface="Arial"/>
          </a:endParaRPr>
        </a:p>
      </cdr:txBody>
    </cdr:sp>
  </cdr:relSizeAnchor>
  <cdr:relSizeAnchor xmlns:cdr="http://schemas.openxmlformats.org/drawingml/2006/chartDrawing">
    <cdr:from>
      <cdr:x>0.04543</cdr:x>
      <cdr:y>0.81047</cdr:y>
    </cdr:from>
    <cdr:to>
      <cdr:x>0.1189</cdr:x>
      <cdr:y>0.87365</cdr:y>
    </cdr:to>
    <cdr:sp macro="" textlink="">
      <cdr:nvSpPr>
        <cdr:cNvPr id="8" name="Rectangle 140"/>
        <cdr:cNvSpPr/>
      </cdr:nvSpPr>
      <cdr:spPr bwMode="auto">
        <a:xfrm xmlns:a="http://schemas.openxmlformats.org/drawingml/2006/main">
          <a:off x="149225" y="1568170"/>
          <a:ext cx="241300" cy="122237"/>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square" lIns="0" tIns="0" rIns="0" bIns="0">
          <a:noAutofit/>
        </a:bodyP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defRPr/>
          </a:pPr>
          <a:r>
            <a:rPr lang="en-US" sz="800" dirty="0" smtClean="0">
              <a:solidFill>
                <a:schemeClr val="tx1"/>
              </a:solidFill>
            </a:rPr>
            <a:t>2014</a:t>
          </a:r>
          <a:endParaRPr lang="de-DE" sz="800" dirty="0">
            <a:solidFill>
              <a:schemeClr val="tx1"/>
            </a:solidFill>
            <a:sym typeface="Arial"/>
          </a:endParaRPr>
        </a:p>
      </cdr:txBody>
    </cdr:sp>
  </cdr:relSizeAnchor>
  <cdr:relSizeAnchor xmlns:cdr="http://schemas.openxmlformats.org/drawingml/2006/chartDrawing">
    <cdr:from>
      <cdr:x>0.8785</cdr:x>
      <cdr:y>0.04786</cdr:y>
    </cdr:from>
    <cdr:to>
      <cdr:x>0.95191</cdr:x>
      <cdr:y>0.44945</cdr:y>
    </cdr:to>
    <cdr:sp macro="" textlink="">
      <cdr:nvSpPr>
        <cdr:cNvPr id="9" name="Rechteck 8"/>
        <cdr:cNvSpPr/>
      </cdr:nvSpPr>
      <cdr:spPr>
        <a:xfrm xmlns:a="http://schemas.openxmlformats.org/drawingml/2006/main">
          <a:off x="2885348" y="92605"/>
          <a:ext cx="241113" cy="777028"/>
        </a:xfrm>
        <a:prstGeom xmlns:a="http://schemas.openxmlformats.org/drawingml/2006/main" prst="rect">
          <a:avLst/>
        </a:prstGeom>
        <a:solidFill xmlns:a="http://schemas.openxmlformats.org/drawingml/2006/main">
          <a:schemeClr val="accent1"/>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54000" tIns="54000" rIns="54000" bIns="54000"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0.15279</cdr:x>
      <cdr:y>0</cdr:y>
    </cdr:from>
    <cdr:to>
      <cdr:x>0.15279</cdr:x>
      <cdr:y>0.80005</cdr:y>
    </cdr:to>
    <cdr:cxnSp macro="">
      <cdr:nvCxnSpPr>
        <cdr:cNvPr id="10" name="Gerader Verbinder 9"/>
        <cdr:cNvCxnSpPr/>
      </cdr:nvCxnSpPr>
      <cdr:spPr>
        <a:xfrm xmlns:a="http://schemas.openxmlformats.org/drawingml/2006/main">
          <a:off x="501824" y="-3935730"/>
          <a:ext cx="0" cy="1548000"/>
        </a:xfrm>
        <a:prstGeom xmlns:a="http://schemas.openxmlformats.org/drawingml/2006/main" prst="line">
          <a:avLst/>
        </a:prstGeom>
        <a:ln xmlns:a="http://schemas.openxmlformats.org/drawingml/2006/main">
          <a:solidFill>
            <a:schemeClr val="accent2"/>
          </a:solidFill>
          <a:prstDash val="dash"/>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0.56808</cdr:x>
      <cdr:y>0</cdr:y>
    </cdr:from>
    <cdr:to>
      <cdr:x>0.56808</cdr:x>
      <cdr:y>0.80005</cdr:y>
    </cdr:to>
    <cdr:cxnSp macro="">
      <cdr:nvCxnSpPr>
        <cdr:cNvPr id="11" name="Gerader Verbinder 10"/>
        <cdr:cNvCxnSpPr/>
      </cdr:nvCxnSpPr>
      <cdr:spPr>
        <a:xfrm xmlns:a="http://schemas.openxmlformats.org/drawingml/2006/main">
          <a:off x="1865804" y="-30480"/>
          <a:ext cx="0" cy="1548000"/>
        </a:xfrm>
        <a:prstGeom xmlns:a="http://schemas.openxmlformats.org/drawingml/2006/main" prst="line">
          <a:avLst/>
        </a:prstGeom>
        <a:ln xmlns:a="http://schemas.openxmlformats.org/drawingml/2006/main">
          <a:solidFill>
            <a:schemeClr val="accent2"/>
          </a:solidFill>
          <a:prstDash val="dash"/>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0.18452</cdr:x>
      <cdr:y>0.5</cdr:y>
    </cdr:from>
    <cdr:to>
      <cdr:x>0.53543</cdr:x>
      <cdr:y>0.67497</cdr:y>
    </cdr:to>
    <cdr:sp macro="" textlink="">
      <cdr:nvSpPr>
        <cdr:cNvPr id="12" name="TextBox 78"/>
        <cdr:cNvSpPr txBox="1">
          <a:spLocks xmlns:a="http://schemas.openxmlformats.org/drawingml/2006/main" noChangeArrowheads="1"/>
        </cdr:cNvSpPr>
      </cdr:nvSpPr>
      <cdr:spPr bwMode="auto">
        <a:xfrm xmlns:a="http://schemas.openxmlformats.org/drawingml/2006/main">
          <a:off x="606047" y="967441"/>
          <a:ext cx="1152525" cy="33855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a:sp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r>
            <a:rPr lang="de-DE" sz="800" b="1" dirty="0"/>
            <a:t>Revenue </a:t>
          </a:r>
          <a:r>
            <a:rPr lang="de-DE" sz="800" b="1" dirty="0" smtClean="0"/>
            <a:t/>
          </a:r>
          <a:br>
            <a:rPr lang="de-DE" sz="800" b="1" dirty="0" smtClean="0"/>
          </a:br>
          <a:r>
            <a:rPr lang="de-DE" sz="800" b="1" dirty="0" smtClean="0"/>
            <a:t>Impact</a:t>
          </a:r>
          <a:endParaRPr lang="de-DE" sz="800" b="1" dirty="0"/>
        </a:p>
      </cdr:txBody>
    </cdr:sp>
  </cdr:relSizeAnchor>
  <cdr:relSizeAnchor xmlns:cdr="http://schemas.openxmlformats.org/drawingml/2006/chartDrawing">
    <cdr:from>
      <cdr:x>0.55659</cdr:x>
      <cdr:y>0.5</cdr:y>
    </cdr:from>
    <cdr:to>
      <cdr:x>0.9075</cdr:x>
      <cdr:y>0.67497</cdr:y>
    </cdr:to>
    <cdr:sp macro="" textlink="">
      <cdr:nvSpPr>
        <cdr:cNvPr id="13" name="TextBox 80"/>
        <cdr:cNvSpPr txBox="1">
          <a:spLocks xmlns:a="http://schemas.openxmlformats.org/drawingml/2006/main" noChangeArrowheads="1"/>
        </cdr:cNvSpPr>
      </cdr:nvSpPr>
      <cdr:spPr bwMode="auto">
        <a:xfrm xmlns:a="http://schemas.openxmlformats.org/drawingml/2006/main">
          <a:off x="1828073" y="967441"/>
          <a:ext cx="1152525" cy="33855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a:sp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r>
            <a:rPr lang="de-DE" sz="800" b="1" dirty="0"/>
            <a:t>Cost </a:t>
          </a:r>
          <a:r>
            <a:rPr lang="de-DE" sz="800" b="1" dirty="0" smtClean="0"/>
            <a:t/>
          </a:r>
          <a:br>
            <a:rPr lang="de-DE" sz="800" b="1" dirty="0" smtClean="0"/>
          </a:br>
          <a:r>
            <a:rPr lang="de-DE" sz="800" b="1" dirty="0" smtClean="0"/>
            <a:t>Impact</a:t>
          </a:r>
          <a:endParaRPr lang="de-DE" sz="800" b="1" dirty="0"/>
        </a:p>
      </cdr:txBody>
    </cdr:sp>
  </cdr:relSizeAnchor>
</c:userShapes>
</file>

<file path=ppt/media/image1.jpe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C56E36-BD60-4996-A54F-2A81A6579AC0}" type="datetimeFigureOut">
              <a:rPr lang="en-US" smtClean="0"/>
              <a:t>4/21/2017</a:t>
            </a:fld>
            <a:endParaRPr lang="en-US"/>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FDB911-8F17-4492-BCBD-56AB6B438C36}" type="slidenum">
              <a:rPr lang="en-US" smtClean="0"/>
              <a:t>‹Nr.›</a:t>
            </a:fld>
            <a:endParaRPr lang="en-US"/>
          </a:p>
        </p:txBody>
      </p:sp>
    </p:spTree>
    <p:extLst>
      <p:ext uri="{BB962C8B-B14F-4D97-AF65-F5344CB8AC3E}">
        <p14:creationId xmlns:p14="http://schemas.microsoft.com/office/powerpoint/2010/main" val="1221088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a:t>
            </a:fld>
            <a:endParaRPr lang="en-US"/>
          </a:p>
        </p:txBody>
      </p:sp>
    </p:spTree>
    <p:extLst>
      <p:ext uri="{BB962C8B-B14F-4D97-AF65-F5344CB8AC3E}">
        <p14:creationId xmlns:p14="http://schemas.microsoft.com/office/powerpoint/2010/main" val="4100124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10</a:t>
            </a:fld>
            <a:endParaRPr lang="en-US"/>
          </a:p>
        </p:txBody>
      </p:sp>
    </p:spTree>
    <p:extLst>
      <p:ext uri="{BB962C8B-B14F-4D97-AF65-F5344CB8AC3E}">
        <p14:creationId xmlns:p14="http://schemas.microsoft.com/office/powerpoint/2010/main" val="35163844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11</a:t>
            </a:fld>
            <a:endParaRPr lang="en-US"/>
          </a:p>
        </p:txBody>
      </p:sp>
    </p:spTree>
    <p:extLst>
      <p:ext uri="{BB962C8B-B14F-4D97-AF65-F5344CB8AC3E}">
        <p14:creationId xmlns:p14="http://schemas.microsoft.com/office/powerpoint/2010/main" val="25357390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12</a:t>
            </a:fld>
            <a:endParaRPr lang="en-US"/>
          </a:p>
        </p:txBody>
      </p:sp>
    </p:spTree>
    <p:extLst>
      <p:ext uri="{BB962C8B-B14F-4D97-AF65-F5344CB8AC3E}">
        <p14:creationId xmlns:p14="http://schemas.microsoft.com/office/powerpoint/2010/main" val="26176819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13</a:t>
            </a:fld>
            <a:endParaRPr lang="en-US"/>
          </a:p>
        </p:txBody>
      </p:sp>
    </p:spTree>
    <p:extLst>
      <p:ext uri="{BB962C8B-B14F-4D97-AF65-F5344CB8AC3E}">
        <p14:creationId xmlns:p14="http://schemas.microsoft.com/office/powerpoint/2010/main" val="4374208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14</a:t>
            </a:fld>
            <a:endParaRPr lang="en-US"/>
          </a:p>
        </p:txBody>
      </p:sp>
    </p:spTree>
    <p:extLst>
      <p:ext uri="{BB962C8B-B14F-4D97-AF65-F5344CB8AC3E}">
        <p14:creationId xmlns:p14="http://schemas.microsoft.com/office/powerpoint/2010/main" val="1007596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15</a:t>
            </a:fld>
            <a:endParaRPr lang="en-US"/>
          </a:p>
        </p:txBody>
      </p:sp>
    </p:spTree>
    <p:extLst>
      <p:ext uri="{BB962C8B-B14F-4D97-AF65-F5344CB8AC3E}">
        <p14:creationId xmlns:p14="http://schemas.microsoft.com/office/powerpoint/2010/main" val="18737991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16</a:t>
            </a:fld>
            <a:endParaRPr lang="en-US"/>
          </a:p>
        </p:txBody>
      </p:sp>
    </p:spTree>
    <p:extLst>
      <p:ext uri="{BB962C8B-B14F-4D97-AF65-F5344CB8AC3E}">
        <p14:creationId xmlns:p14="http://schemas.microsoft.com/office/powerpoint/2010/main" val="25497308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17</a:t>
            </a:fld>
            <a:endParaRPr lang="en-US"/>
          </a:p>
        </p:txBody>
      </p:sp>
    </p:spTree>
    <p:extLst>
      <p:ext uri="{BB962C8B-B14F-4D97-AF65-F5344CB8AC3E}">
        <p14:creationId xmlns:p14="http://schemas.microsoft.com/office/powerpoint/2010/main" val="22628562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18</a:t>
            </a:fld>
            <a:endParaRPr lang="en-US"/>
          </a:p>
        </p:txBody>
      </p:sp>
    </p:spTree>
    <p:extLst>
      <p:ext uri="{BB962C8B-B14F-4D97-AF65-F5344CB8AC3E}">
        <p14:creationId xmlns:p14="http://schemas.microsoft.com/office/powerpoint/2010/main" val="18788548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19</a:t>
            </a:fld>
            <a:endParaRPr lang="en-US"/>
          </a:p>
        </p:txBody>
      </p:sp>
    </p:spTree>
    <p:extLst>
      <p:ext uri="{BB962C8B-B14F-4D97-AF65-F5344CB8AC3E}">
        <p14:creationId xmlns:p14="http://schemas.microsoft.com/office/powerpoint/2010/main" val="22601604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a:p>
        </p:txBody>
      </p:sp>
    </p:spTree>
    <p:extLst>
      <p:ext uri="{BB962C8B-B14F-4D97-AF65-F5344CB8AC3E}">
        <p14:creationId xmlns:p14="http://schemas.microsoft.com/office/powerpoint/2010/main" val="4363107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20</a:t>
            </a:fld>
            <a:endParaRPr lang="en-US"/>
          </a:p>
        </p:txBody>
      </p:sp>
    </p:spTree>
    <p:extLst>
      <p:ext uri="{BB962C8B-B14F-4D97-AF65-F5344CB8AC3E}">
        <p14:creationId xmlns:p14="http://schemas.microsoft.com/office/powerpoint/2010/main" val="10733158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21</a:t>
            </a:fld>
            <a:endParaRPr lang="en-US"/>
          </a:p>
        </p:txBody>
      </p:sp>
    </p:spTree>
    <p:extLst>
      <p:ext uri="{BB962C8B-B14F-4D97-AF65-F5344CB8AC3E}">
        <p14:creationId xmlns:p14="http://schemas.microsoft.com/office/powerpoint/2010/main" val="30450210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22</a:t>
            </a:fld>
            <a:endParaRPr lang="en-US"/>
          </a:p>
        </p:txBody>
      </p:sp>
    </p:spTree>
    <p:extLst>
      <p:ext uri="{BB962C8B-B14F-4D97-AF65-F5344CB8AC3E}">
        <p14:creationId xmlns:p14="http://schemas.microsoft.com/office/powerpoint/2010/main" val="18665226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23</a:t>
            </a:fld>
            <a:endParaRPr lang="en-US"/>
          </a:p>
        </p:txBody>
      </p:sp>
    </p:spTree>
    <p:extLst>
      <p:ext uri="{BB962C8B-B14F-4D97-AF65-F5344CB8AC3E}">
        <p14:creationId xmlns:p14="http://schemas.microsoft.com/office/powerpoint/2010/main" val="3626558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3</a:t>
            </a:fld>
            <a:endParaRPr lang="en-US"/>
          </a:p>
        </p:txBody>
      </p:sp>
    </p:spTree>
    <p:extLst>
      <p:ext uri="{BB962C8B-B14F-4D97-AF65-F5344CB8AC3E}">
        <p14:creationId xmlns:p14="http://schemas.microsoft.com/office/powerpoint/2010/main" val="1292050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4</a:t>
            </a:fld>
            <a:endParaRPr lang="en-US"/>
          </a:p>
        </p:txBody>
      </p:sp>
    </p:spTree>
    <p:extLst>
      <p:ext uri="{BB962C8B-B14F-4D97-AF65-F5344CB8AC3E}">
        <p14:creationId xmlns:p14="http://schemas.microsoft.com/office/powerpoint/2010/main" val="27364015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5</a:t>
            </a:fld>
            <a:endParaRPr lang="en-US"/>
          </a:p>
        </p:txBody>
      </p:sp>
    </p:spTree>
    <p:extLst>
      <p:ext uri="{BB962C8B-B14F-4D97-AF65-F5344CB8AC3E}">
        <p14:creationId xmlns:p14="http://schemas.microsoft.com/office/powerpoint/2010/main" val="135044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6</a:t>
            </a:fld>
            <a:endParaRPr lang="en-US"/>
          </a:p>
        </p:txBody>
      </p:sp>
    </p:spTree>
    <p:extLst>
      <p:ext uri="{BB962C8B-B14F-4D97-AF65-F5344CB8AC3E}">
        <p14:creationId xmlns:p14="http://schemas.microsoft.com/office/powerpoint/2010/main" val="1793037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7</a:t>
            </a:fld>
            <a:endParaRPr lang="en-US"/>
          </a:p>
        </p:txBody>
      </p:sp>
    </p:spTree>
    <p:extLst>
      <p:ext uri="{BB962C8B-B14F-4D97-AF65-F5344CB8AC3E}">
        <p14:creationId xmlns:p14="http://schemas.microsoft.com/office/powerpoint/2010/main" val="1459357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8</a:t>
            </a:fld>
            <a:endParaRPr lang="en-US"/>
          </a:p>
        </p:txBody>
      </p:sp>
    </p:spTree>
    <p:extLst>
      <p:ext uri="{BB962C8B-B14F-4D97-AF65-F5344CB8AC3E}">
        <p14:creationId xmlns:p14="http://schemas.microsoft.com/office/powerpoint/2010/main" val="12871480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9</a:t>
            </a:fld>
            <a:endParaRPr lang="en-US"/>
          </a:p>
        </p:txBody>
      </p:sp>
    </p:spTree>
    <p:extLst>
      <p:ext uri="{BB962C8B-B14F-4D97-AF65-F5344CB8AC3E}">
        <p14:creationId xmlns:p14="http://schemas.microsoft.com/office/powerpoint/2010/main" val="31329275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6" name="Grafik 5"/>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33262437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29"/>
          <p:cNvSpPr txBox="1"/>
          <p:nvPr userDrawn="1">
            <p:custDataLst>
              <p:tags r:id="rId37"/>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US"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675" r:id="rId4"/>
    <p:sldLayoutId id="2147483680" r:id="rId5"/>
    <p:sldLayoutId id="2147483707" r:id="rId6"/>
    <p:sldLayoutId id="2147483729" r:id="rId7"/>
    <p:sldLayoutId id="2147483708" r:id="rId8"/>
    <p:sldLayoutId id="2147483723" r:id="rId9"/>
    <p:sldLayoutId id="2147483726" r:id="rId10"/>
    <p:sldLayoutId id="2147483730" r:id="rId11"/>
    <p:sldLayoutId id="2147483666" r:id="rId12"/>
    <p:sldLayoutId id="2147483705" r:id="rId13"/>
    <p:sldLayoutId id="2147483689" r:id="rId14"/>
    <p:sldLayoutId id="2147483690" r:id="rId15"/>
    <p:sldLayoutId id="2147483692" r:id="rId16"/>
    <p:sldLayoutId id="2147483693" r:id="rId17"/>
    <p:sldLayoutId id="2147483694" r:id="rId18"/>
    <p:sldLayoutId id="2147483695" r:id="rId19"/>
    <p:sldLayoutId id="2147483701" r:id="rId20"/>
    <p:sldLayoutId id="2147483697" r:id="rId21"/>
    <p:sldLayoutId id="2147483698" r:id="rId22"/>
    <p:sldLayoutId id="2147483699" r:id="rId23"/>
    <p:sldLayoutId id="2147483711" r:id="rId24"/>
    <p:sldLayoutId id="2147483712" r:id="rId25"/>
    <p:sldLayoutId id="2147483682" r:id="rId26"/>
    <p:sldLayoutId id="2147483683" r:id="rId27"/>
    <p:sldLayoutId id="2147483684" r:id="rId28"/>
    <p:sldLayoutId id="2147483685" r:id="rId29"/>
    <p:sldLayoutId id="2147483720" r:id="rId30"/>
    <p:sldLayoutId id="2147483721" r:id="rId31"/>
    <p:sldLayoutId id="2147483719" r:id="rId32"/>
    <p:sldLayoutId id="2147483728" r:id="rId33"/>
    <p:sldLayoutId id="2147483667" r:id="rId34"/>
    <p:sldLayoutId id="2147483732" r:id="rId35"/>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9.xml"/><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8" Type="http://schemas.openxmlformats.org/officeDocument/2006/relationships/chart" Target="../charts/chart2.xml"/><Relationship Id="rId3" Type="http://schemas.openxmlformats.org/officeDocument/2006/relationships/tags" Target="../tags/tag7.xml"/><Relationship Id="rId7" Type="http://schemas.openxmlformats.org/officeDocument/2006/relationships/chart" Target="../charts/chart1.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notesSlide" Target="../notesSlides/notesSlide13.xml"/><Relationship Id="rId5" Type="http://schemas.openxmlformats.org/officeDocument/2006/relationships/slideLayout" Target="../slideLayouts/slideLayout11.xml"/><Relationship Id="rId4" Type="http://schemas.openxmlformats.org/officeDocument/2006/relationships/tags" Target="../tags/tag8.xml"/></Relationships>
</file>

<file path=ppt/slides/_rels/slide14.xml.rels><?xml version="1.0" encoding="UTF-8" standalone="yes"?>
<Relationships xmlns="http://schemas.openxmlformats.org/package/2006/relationships"><Relationship Id="rId13" Type="http://schemas.openxmlformats.org/officeDocument/2006/relationships/tags" Target="../tags/tag21.xml"/><Relationship Id="rId18" Type="http://schemas.openxmlformats.org/officeDocument/2006/relationships/tags" Target="../tags/tag26.xml"/><Relationship Id="rId26" Type="http://schemas.openxmlformats.org/officeDocument/2006/relationships/tags" Target="../tags/tag34.xml"/><Relationship Id="rId39" Type="http://schemas.openxmlformats.org/officeDocument/2006/relationships/tags" Target="../tags/tag47.xml"/><Relationship Id="rId21" Type="http://schemas.openxmlformats.org/officeDocument/2006/relationships/tags" Target="../tags/tag29.xml"/><Relationship Id="rId34" Type="http://schemas.openxmlformats.org/officeDocument/2006/relationships/tags" Target="../tags/tag42.xml"/><Relationship Id="rId42" Type="http://schemas.openxmlformats.org/officeDocument/2006/relationships/tags" Target="../tags/tag50.xml"/><Relationship Id="rId47" Type="http://schemas.openxmlformats.org/officeDocument/2006/relationships/tags" Target="../tags/tag55.xml"/><Relationship Id="rId50" Type="http://schemas.openxmlformats.org/officeDocument/2006/relationships/tags" Target="../tags/tag58.xml"/><Relationship Id="rId55" Type="http://schemas.openxmlformats.org/officeDocument/2006/relationships/tags" Target="../tags/tag63.xml"/><Relationship Id="rId63" Type="http://schemas.openxmlformats.org/officeDocument/2006/relationships/tags" Target="../tags/tag71.xml"/><Relationship Id="rId68" Type="http://schemas.openxmlformats.org/officeDocument/2006/relationships/tags" Target="../tags/tag76.xml"/><Relationship Id="rId76" Type="http://schemas.openxmlformats.org/officeDocument/2006/relationships/tags" Target="../tags/tag84.xml"/><Relationship Id="rId7" Type="http://schemas.openxmlformats.org/officeDocument/2006/relationships/tags" Target="../tags/tag15.xml"/><Relationship Id="rId71" Type="http://schemas.openxmlformats.org/officeDocument/2006/relationships/tags" Target="../tags/tag79.xml"/><Relationship Id="rId2" Type="http://schemas.openxmlformats.org/officeDocument/2006/relationships/tags" Target="../tags/tag10.xml"/><Relationship Id="rId16" Type="http://schemas.openxmlformats.org/officeDocument/2006/relationships/tags" Target="../tags/tag24.xml"/><Relationship Id="rId29" Type="http://schemas.openxmlformats.org/officeDocument/2006/relationships/tags" Target="../tags/tag37.xml"/><Relationship Id="rId11" Type="http://schemas.openxmlformats.org/officeDocument/2006/relationships/tags" Target="../tags/tag19.xml"/><Relationship Id="rId24" Type="http://schemas.openxmlformats.org/officeDocument/2006/relationships/tags" Target="../tags/tag32.xml"/><Relationship Id="rId32" Type="http://schemas.openxmlformats.org/officeDocument/2006/relationships/tags" Target="../tags/tag40.xml"/><Relationship Id="rId37" Type="http://schemas.openxmlformats.org/officeDocument/2006/relationships/tags" Target="../tags/tag45.xml"/><Relationship Id="rId40" Type="http://schemas.openxmlformats.org/officeDocument/2006/relationships/tags" Target="../tags/tag48.xml"/><Relationship Id="rId45" Type="http://schemas.openxmlformats.org/officeDocument/2006/relationships/tags" Target="../tags/tag53.xml"/><Relationship Id="rId53" Type="http://schemas.openxmlformats.org/officeDocument/2006/relationships/tags" Target="../tags/tag61.xml"/><Relationship Id="rId58" Type="http://schemas.openxmlformats.org/officeDocument/2006/relationships/tags" Target="../tags/tag66.xml"/><Relationship Id="rId66" Type="http://schemas.openxmlformats.org/officeDocument/2006/relationships/tags" Target="../tags/tag74.xml"/><Relationship Id="rId74" Type="http://schemas.openxmlformats.org/officeDocument/2006/relationships/tags" Target="../tags/tag82.xml"/><Relationship Id="rId79" Type="http://schemas.openxmlformats.org/officeDocument/2006/relationships/tags" Target="../tags/tag87.xml"/><Relationship Id="rId5" Type="http://schemas.openxmlformats.org/officeDocument/2006/relationships/tags" Target="../tags/tag13.xml"/><Relationship Id="rId61" Type="http://schemas.openxmlformats.org/officeDocument/2006/relationships/tags" Target="../tags/tag69.xml"/><Relationship Id="rId82" Type="http://schemas.openxmlformats.org/officeDocument/2006/relationships/slideLayout" Target="../slideLayouts/slideLayout11.xml"/><Relationship Id="rId10" Type="http://schemas.openxmlformats.org/officeDocument/2006/relationships/tags" Target="../tags/tag18.xml"/><Relationship Id="rId19" Type="http://schemas.openxmlformats.org/officeDocument/2006/relationships/tags" Target="../tags/tag27.xml"/><Relationship Id="rId31" Type="http://schemas.openxmlformats.org/officeDocument/2006/relationships/tags" Target="../tags/tag39.xml"/><Relationship Id="rId44" Type="http://schemas.openxmlformats.org/officeDocument/2006/relationships/tags" Target="../tags/tag52.xml"/><Relationship Id="rId52" Type="http://schemas.openxmlformats.org/officeDocument/2006/relationships/tags" Target="../tags/tag60.xml"/><Relationship Id="rId60" Type="http://schemas.openxmlformats.org/officeDocument/2006/relationships/tags" Target="../tags/tag68.xml"/><Relationship Id="rId65" Type="http://schemas.openxmlformats.org/officeDocument/2006/relationships/tags" Target="../tags/tag73.xml"/><Relationship Id="rId73" Type="http://schemas.openxmlformats.org/officeDocument/2006/relationships/tags" Target="../tags/tag81.xml"/><Relationship Id="rId78" Type="http://schemas.openxmlformats.org/officeDocument/2006/relationships/tags" Target="../tags/tag86.xml"/><Relationship Id="rId81" Type="http://schemas.openxmlformats.org/officeDocument/2006/relationships/tags" Target="../tags/tag89.xml"/><Relationship Id="rId4" Type="http://schemas.openxmlformats.org/officeDocument/2006/relationships/tags" Target="../tags/tag12.xml"/><Relationship Id="rId9" Type="http://schemas.openxmlformats.org/officeDocument/2006/relationships/tags" Target="../tags/tag17.xml"/><Relationship Id="rId14" Type="http://schemas.openxmlformats.org/officeDocument/2006/relationships/tags" Target="../tags/tag22.xml"/><Relationship Id="rId22" Type="http://schemas.openxmlformats.org/officeDocument/2006/relationships/tags" Target="../tags/tag30.xml"/><Relationship Id="rId27" Type="http://schemas.openxmlformats.org/officeDocument/2006/relationships/tags" Target="../tags/tag35.xml"/><Relationship Id="rId30" Type="http://schemas.openxmlformats.org/officeDocument/2006/relationships/tags" Target="../tags/tag38.xml"/><Relationship Id="rId35" Type="http://schemas.openxmlformats.org/officeDocument/2006/relationships/tags" Target="../tags/tag43.xml"/><Relationship Id="rId43" Type="http://schemas.openxmlformats.org/officeDocument/2006/relationships/tags" Target="../tags/tag51.xml"/><Relationship Id="rId48" Type="http://schemas.openxmlformats.org/officeDocument/2006/relationships/tags" Target="../tags/tag56.xml"/><Relationship Id="rId56" Type="http://schemas.openxmlformats.org/officeDocument/2006/relationships/tags" Target="../tags/tag64.xml"/><Relationship Id="rId64" Type="http://schemas.openxmlformats.org/officeDocument/2006/relationships/tags" Target="../tags/tag72.xml"/><Relationship Id="rId69" Type="http://schemas.openxmlformats.org/officeDocument/2006/relationships/tags" Target="../tags/tag77.xml"/><Relationship Id="rId77" Type="http://schemas.openxmlformats.org/officeDocument/2006/relationships/tags" Target="../tags/tag85.xml"/><Relationship Id="rId8" Type="http://schemas.openxmlformats.org/officeDocument/2006/relationships/tags" Target="../tags/tag16.xml"/><Relationship Id="rId51" Type="http://schemas.openxmlformats.org/officeDocument/2006/relationships/tags" Target="../tags/tag59.xml"/><Relationship Id="rId72" Type="http://schemas.openxmlformats.org/officeDocument/2006/relationships/tags" Target="../tags/tag80.xml"/><Relationship Id="rId80" Type="http://schemas.openxmlformats.org/officeDocument/2006/relationships/tags" Target="../tags/tag88.xml"/><Relationship Id="rId3" Type="http://schemas.openxmlformats.org/officeDocument/2006/relationships/tags" Target="../tags/tag11.xml"/><Relationship Id="rId12" Type="http://schemas.openxmlformats.org/officeDocument/2006/relationships/tags" Target="../tags/tag20.xml"/><Relationship Id="rId17" Type="http://schemas.openxmlformats.org/officeDocument/2006/relationships/tags" Target="../tags/tag25.xml"/><Relationship Id="rId25" Type="http://schemas.openxmlformats.org/officeDocument/2006/relationships/tags" Target="../tags/tag33.xml"/><Relationship Id="rId33" Type="http://schemas.openxmlformats.org/officeDocument/2006/relationships/tags" Target="../tags/tag41.xml"/><Relationship Id="rId38" Type="http://schemas.openxmlformats.org/officeDocument/2006/relationships/tags" Target="../tags/tag46.xml"/><Relationship Id="rId46" Type="http://schemas.openxmlformats.org/officeDocument/2006/relationships/tags" Target="../tags/tag54.xml"/><Relationship Id="rId59" Type="http://schemas.openxmlformats.org/officeDocument/2006/relationships/tags" Target="../tags/tag67.xml"/><Relationship Id="rId67" Type="http://schemas.openxmlformats.org/officeDocument/2006/relationships/tags" Target="../tags/tag75.xml"/><Relationship Id="rId20" Type="http://schemas.openxmlformats.org/officeDocument/2006/relationships/tags" Target="../tags/tag28.xml"/><Relationship Id="rId41" Type="http://schemas.openxmlformats.org/officeDocument/2006/relationships/tags" Target="../tags/tag49.xml"/><Relationship Id="rId54" Type="http://schemas.openxmlformats.org/officeDocument/2006/relationships/tags" Target="../tags/tag62.xml"/><Relationship Id="rId62" Type="http://schemas.openxmlformats.org/officeDocument/2006/relationships/tags" Target="../tags/tag70.xml"/><Relationship Id="rId70" Type="http://schemas.openxmlformats.org/officeDocument/2006/relationships/tags" Target="../tags/tag78.xml"/><Relationship Id="rId75" Type="http://schemas.openxmlformats.org/officeDocument/2006/relationships/tags" Target="../tags/tag83.xml"/><Relationship Id="rId83" Type="http://schemas.openxmlformats.org/officeDocument/2006/relationships/notesSlide" Target="../notesSlides/notesSlide14.xml"/><Relationship Id="rId1" Type="http://schemas.openxmlformats.org/officeDocument/2006/relationships/tags" Target="../tags/tag9.xml"/><Relationship Id="rId6" Type="http://schemas.openxmlformats.org/officeDocument/2006/relationships/tags" Target="../tags/tag14.xml"/><Relationship Id="rId15" Type="http://schemas.openxmlformats.org/officeDocument/2006/relationships/tags" Target="../tags/tag23.xml"/><Relationship Id="rId23" Type="http://schemas.openxmlformats.org/officeDocument/2006/relationships/tags" Target="../tags/tag31.xml"/><Relationship Id="rId28" Type="http://schemas.openxmlformats.org/officeDocument/2006/relationships/tags" Target="../tags/tag36.xml"/><Relationship Id="rId36" Type="http://schemas.openxmlformats.org/officeDocument/2006/relationships/tags" Target="../tags/tag44.xml"/><Relationship Id="rId49" Type="http://schemas.openxmlformats.org/officeDocument/2006/relationships/tags" Target="../tags/tag57.xml"/><Relationship Id="rId57" Type="http://schemas.openxmlformats.org/officeDocument/2006/relationships/tags" Target="../tags/tag6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8" Type="http://schemas.openxmlformats.org/officeDocument/2006/relationships/tags" Target="../tags/tag97.xml"/><Relationship Id="rId13" Type="http://schemas.openxmlformats.org/officeDocument/2006/relationships/tags" Target="../tags/tag102.xml"/><Relationship Id="rId18" Type="http://schemas.openxmlformats.org/officeDocument/2006/relationships/notesSlide" Target="../notesSlides/notesSlide16.xml"/><Relationship Id="rId3" Type="http://schemas.openxmlformats.org/officeDocument/2006/relationships/tags" Target="../tags/tag92.xml"/><Relationship Id="rId7" Type="http://schemas.openxmlformats.org/officeDocument/2006/relationships/tags" Target="../tags/tag96.xml"/><Relationship Id="rId12" Type="http://schemas.openxmlformats.org/officeDocument/2006/relationships/tags" Target="../tags/tag101.xml"/><Relationship Id="rId17" Type="http://schemas.openxmlformats.org/officeDocument/2006/relationships/slideLayout" Target="../slideLayouts/slideLayout11.xml"/><Relationship Id="rId2" Type="http://schemas.openxmlformats.org/officeDocument/2006/relationships/tags" Target="../tags/tag91.xml"/><Relationship Id="rId16" Type="http://schemas.openxmlformats.org/officeDocument/2006/relationships/tags" Target="../tags/tag105.xml"/><Relationship Id="rId1" Type="http://schemas.openxmlformats.org/officeDocument/2006/relationships/tags" Target="../tags/tag90.xml"/><Relationship Id="rId6" Type="http://schemas.openxmlformats.org/officeDocument/2006/relationships/tags" Target="../tags/tag95.xml"/><Relationship Id="rId11" Type="http://schemas.openxmlformats.org/officeDocument/2006/relationships/tags" Target="../tags/tag100.xml"/><Relationship Id="rId5" Type="http://schemas.openxmlformats.org/officeDocument/2006/relationships/tags" Target="../tags/tag94.xml"/><Relationship Id="rId15" Type="http://schemas.openxmlformats.org/officeDocument/2006/relationships/tags" Target="../tags/tag104.xml"/><Relationship Id="rId10" Type="http://schemas.openxmlformats.org/officeDocument/2006/relationships/tags" Target="../tags/tag99.xml"/><Relationship Id="rId4" Type="http://schemas.openxmlformats.org/officeDocument/2006/relationships/tags" Target="../tags/tag93.xml"/><Relationship Id="rId9" Type="http://schemas.openxmlformats.org/officeDocument/2006/relationships/tags" Target="../tags/tag98.xml"/><Relationship Id="rId14" Type="http://schemas.openxmlformats.org/officeDocument/2006/relationships/tags" Target="../tags/tag103.xml"/></Relationships>
</file>

<file path=ppt/slides/_rels/slide17.xml.rels><?xml version="1.0" encoding="UTF-8" standalone="yes"?>
<Relationships xmlns="http://schemas.openxmlformats.org/package/2006/relationships"><Relationship Id="rId8" Type="http://schemas.openxmlformats.org/officeDocument/2006/relationships/tags" Target="../tags/tag113.xml"/><Relationship Id="rId3" Type="http://schemas.openxmlformats.org/officeDocument/2006/relationships/tags" Target="../tags/tag108.xml"/><Relationship Id="rId7" Type="http://schemas.openxmlformats.org/officeDocument/2006/relationships/tags" Target="../tags/tag112.xml"/><Relationship Id="rId12" Type="http://schemas.openxmlformats.org/officeDocument/2006/relationships/notesSlide" Target="../notesSlides/notesSlide17.xml"/><Relationship Id="rId2" Type="http://schemas.openxmlformats.org/officeDocument/2006/relationships/tags" Target="../tags/tag107.xml"/><Relationship Id="rId1" Type="http://schemas.openxmlformats.org/officeDocument/2006/relationships/tags" Target="../tags/tag106.xml"/><Relationship Id="rId6" Type="http://schemas.openxmlformats.org/officeDocument/2006/relationships/tags" Target="../tags/tag111.xml"/><Relationship Id="rId11" Type="http://schemas.openxmlformats.org/officeDocument/2006/relationships/slideLayout" Target="../slideLayouts/slideLayout11.xml"/><Relationship Id="rId5" Type="http://schemas.openxmlformats.org/officeDocument/2006/relationships/tags" Target="../tags/tag110.xml"/><Relationship Id="rId10" Type="http://schemas.openxmlformats.org/officeDocument/2006/relationships/tags" Target="../tags/tag115.xml"/><Relationship Id="rId4" Type="http://schemas.openxmlformats.org/officeDocument/2006/relationships/tags" Target="../tags/tag109.xml"/><Relationship Id="rId9" Type="http://schemas.openxmlformats.org/officeDocument/2006/relationships/tags" Target="../tags/tag11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1.xml"/><Relationship Id="rId1" Type="http://schemas.openxmlformats.org/officeDocument/2006/relationships/tags" Target="../tags/tag116.xml"/></Relationships>
</file>

<file path=ppt/slides/_rels/slide19.xml.rels><?xml version="1.0" encoding="UTF-8" standalone="yes"?>
<Relationships xmlns="http://schemas.openxmlformats.org/package/2006/relationships"><Relationship Id="rId3" Type="http://schemas.openxmlformats.org/officeDocument/2006/relationships/tags" Target="../tags/tag119.xml"/><Relationship Id="rId2" Type="http://schemas.openxmlformats.org/officeDocument/2006/relationships/tags" Target="../tags/tag118.xml"/><Relationship Id="rId1" Type="http://schemas.openxmlformats.org/officeDocument/2006/relationships/tags" Target="../tags/tag117.xml"/><Relationship Id="rId5" Type="http://schemas.openxmlformats.org/officeDocument/2006/relationships/notesSlide" Target="../notesSlides/notesSlide19.xml"/><Relationship Id="rId4"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tags" Target="../tags/tag122.xml"/><Relationship Id="rId2" Type="http://schemas.openxmlformats.org/officeDocument/2006/relationships/tags" Target="../tags/tag121.xml"/><Relationship Id="rId1" Type="http://schemas.openxmlformats.org/officeDocument/2006/relationships/tags" Target="../tags/tag120.xml"/><Relationship Id="rId6" Type="http://schemas.openxmlformats.org/officeDocument/2006/relationships/notesSlide" Target="../notesSlides/notesSlide20.xml"/><Relationship Id="rId5" Type="http://schemas.openxmlformats.org/officeDocument/2006/relationships/slideLayout" Target="../slideLayouts/slideLayout11.xml"/><Relationship Id="rId4" Type="http://schemas.openxmlformats.org/officeDocument/2006/relationships/tags" Target="../tags/tag123.xml"/></Relationships>
</file>

<file path=ppt/slides/_rels/slide21.xml.rels><?xml version="1.0" encoding="UTF-8" standalone="yes"?>
<Relationships xmlns="http://schemas.openxmlformats.org/package/2006/relationships"><Relationship Id="rId8" Type="http://schemas.openxmlformats.org/officeDocument/2006/relationships/tags" Target="../tags/tag131.xml"/><Relationship Id="rId13" Type="http://schemas.openxmlformats.org/officeDocument/2006/relationships/notesSlide" Target="../notesSlides/notesSlide21.xml"/><Relationship Id="rId3" Type="http://schemas.openxmlformats.org/officeDocument/2006/relationships/tags" Target="../tags/tag126.xml"/><Relationship Id="rId7" Type="http://schemas.openxmlformats.org/officeDocument/2006/relationships/tags" Target="../tags/tag130.xml"/><Relationship Id="rId12" Type="http://schemas.openxmlformats.org/officeDocument/2006/relationships/slideLayout" Target="../slideLayouts/slideLayout11.xml"/><Relationship Id="rId2" Type="http://schemas.openxmlformats.org/officeDocument/2006/relationships/tags" Target="../tags/tag125.xml"/><Relationship Id="rId1" Type="http://schemas.openxmlformats.org/officeDocument/2006/relationships/tags" Target="../tags/tag124.xml"/><Relationship Id="rId6" Type="http://schemas.openxmlformats.org/officeDocument/2006/relationships/tags" Target="../tags/tag129.xml"/><Relationship Id="rId11" Type="http://schemas.openxmlformats.org/officeDocument/2006/relationships/tags" Target="../tags/tag134.xml"/><Relationship Id="rId5" Type="http://schemas.openxmlformats.org/officeDocument/2006/relationships/tags" Target="../tags/tag128.xml"/><Relationship Id="rId10" Type="http://schemas.openxmlformats.org/officeDocument/2006/relationships/tags" Target="../tags/tag133.xml"/><Relationship Id="rId4" Type="http://schemas.openxmlformats.org/officeDocument/2006/relationships/tags" Target="../tags/tag127.xml"/><Relationship Id="rId9" Type="http://schemas.openxmlformats.org/officeDocument/2006/relationships/tags" Target="../tags/tag13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1.xml"/><Relationship Id="rId1" Type="http://schemas.openxmlformats.org/officeDocument/2006/relationships/tags" Target="../tags/tag135.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5.xml"/><Relationship Id="rId1" Type="http://schemas.openxmlformats.org/officeDocument/2006/relationships/tags" Target="../tags/tag136.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3.xml"/><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215200" y="1346400"/>
            <a:ext cx="6833550" cy="3510000"/>
          </a:xfrm>
        </p:spPr>
        <p:txBody>
          <a:bodyPr/>
          <a:lstStyle/>
          <a:p>
            <a:r>
              <a:rPr lang="en-US" sz="10000" dirty="0" smtClean="0"/>
              <a:t>Workbook</a:t>
            </a:r>
            <a:br>
              <a:rPr lang="en-US" sz="10000" dirty="0" smtClean="0"/>
            </a:br>
            <a:r>
              <a:rPr lang="en-US" sz="10000" dirty="0" smtClean="0"/>
              <a:t>Integration Blueprint</a:t>
            </a:r>
            <a:endParaRPr lang="en-US" sz="10000"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r>
              <a:rPr lang="en-US" dirty="0" smtClean="0"/>
              <a:t>April 2017</a:t>
            </a:r>
            <a:endParaRPr lang="en-US" dirty="0"/>
          </a:p>
        </p:txBody>
      </p:sp>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Core Statements:</a:t>
            </a:r>
          </a:p>
          <a:p>
            <a:pPr lvl="2"/>
            <a:r>
              <a:rPr lang="en-US" dirty="0" smtClean="0"/>
              <a:t>The </a:t>
            </a:r>
            <a:r>
              <a:rPr lang="en-US" dirty="0"/>
              <a:t>deal rationale is validated with the parameters brand, regions, products and customers</a:t>
            </a:r>
          </a:p>
        </p:txBody>
      </p:sp>
      <p:sp>
        <p:nvSpPr>
          <p:cNvPr id="4" name="Titel 3"/>
          <p:cNvSpPr>
            <a:spLocks noGrp="1"/>
          </p:cNvSpPr>
          <p:nvPr>
            <p:ph type="title"/>
          </p:nvPr>
        </p:nvSpPr>
        <p:spPr/>
        <p:txBody>
          <a:bodyPr/>
          <a:lstStyle/>
          <a:p>
            <a:r>
              <a:rPr lang="en-US" dirty="0" smtClean="0"/>
              <a:t>1. What vision is being followed? What is the basic rationale behind the considerations?</a:t>
            </a:r>
            <a:endParaRPr lang="en-US" dirty="0"/>
          </a:p>
        </p:txBody>
      </p:sp>
      <p:sp>
        <p:nvSpPr>
          <p:cNvPr id="3" name="Textplatzhalter 2"/>
          <p:cNvSpPr>
            <a:spLocks noGrp="1"/>
          </p:cNvSpPr>
          <p:nvPr>
            <p:ph type="body" sz="quarter" idx="12"/>
          </p:nvPr>
        </p:nvSpPr>
        <p:spPr/>
        <p:txBody>
          <a:bodyPr/>
          <a:lstStyle/>
          <a:p>
            <a:r>
              <a:rPr lang="en-US" dirty="0"/>
              <a:t>Integration </a:t>
            </a:r>
            <a:r>
              <a:rPr lang="en-US" dirty="0" smtClean="0"/>
              <a:t>Blueprint</a:t>
            </a:r>
            <a:endParaRPr lang="en-US" dirty="0"/>
          </a:p>
        </p:txBody>
      </p:sp>
      <p:sp>
        <p:nvSpPr>
          <p:cNvPr id="7" name="Rechteck 20"/>
          <p:cNvSpPr>
            <a:spLocks/>
          </p:cNvSpPr>
          <p:nvPr/>
        </p:nvSpPr>
        <p:spPr>
          <a:xfrm>
            <a:off x="2462881" y="1430805"/>
            <a:ext cx="6944313" cy="288000"/>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r>
              <a:rPr lang="en-US" sz="900" b="1" dirty="0" smtClean="0">
                <a:solidFill>
                  <a:srgbClr val="FFFFFF"/>
                </a:solidFill>
              </a:rPr>
              <a:t>The strategic intent regarding brand strategy</a:t>
            </a:r>
          </a:p>
        </p:txBody>
      </p:sp>
      <p:sp>
        <p:nvSpPr>
          <p:cNvPr id="8" name="Textfeld 58"/>
          <p:cNvSpPr txBox="1">
            <a:spLocks/>
          </p:cNvSpPr>
          <p:nvPr/>
        </p:nvSpPr>
        <p:spPr>
          <a:xfrm>
            <a:off x="2462881" y="1719130"/>
            <a:ext cx="6944313" cy="462998"/>
          </a:xfrm>
          <a:prstGeom prst="rect">
            <a:avLst/>
          </a:prstGeom>
          <a:solidFill>
            <a:schemeClr val="bg1"/>
          </a:solidFill>
          <a:ln w="6350">
            <a:solidFill>
              <a:schemeClr val="tx2"/>
            </a:solidFill>
          </a:ln>
        </p:spPr>
        <p:txBody>
          <a:bodyPr wrap="square" lIns="54000" tIns="54000" rIns="54000" bIns="54000" rtlCol="0">
            <a:spAutoFit/>
          </a:bodyPr>
          <a:lstStyle/>
          <a:p>
            <a:pPr marL="216000" indent="-216000">
              <a:spcAft>
                <a:spcPts val="600"/>
              </a:spcAft>
              <a:buClr>
                <a:schemeClr val="tx2"/>
              </a:buClr>
              <a:buSzPct val="100000"/>
              <a:buFont typeface="Univers for KPMG Light" panose="020B0403020202020204" pitchFamily="34" charset="0"/>
              <a:buChar char="—"/>
              <a:defRPr/>
            </a:pPr>
            <a:r>
              <a:rPr lang="en-US" sz="900" dirty="0" smtClean="0">
                <a:solidFill>
                  <a:srgbClr val="000000"/>
                </a:solidFill>
              </a:rPr>
              <a:t>Company level: …</a:t>
            </a:r>
          </a:p>
          <a:p>
            <a:pPr marL="216000" indent="-216000">
              <a:spcAft>
                <a:spcPts val="600"/>
              </a:spcAft>
              <a:buClr>
                <a:schemeClr val="tx2"/>
              </a:buClr>
              <a:buSzPct val="100000"/>
              <a:buFont typeface="Univers for KPMG Light" panose="020B0403020202020204" pitchFamily="34" charset="0"/>
              <a:buChar char="—"/>
              <a:defRPr/>
            </a:pPr>
            <a:r>
              <a:rPr lang="en-US" sz="900" dirty="0" smtClean="0">
                <a:solidFill>
                  <a:srgbClr val="000000"/>
                </a:solidFill>
              </a:rPr>
              <a:t>Product level: …</a:t>
            </a:r>
          </a:p>
        </p:txBody>
      </p:sp>
      <p:sp>
        <p:nvSpPr>
          <p:cNvPr id="9" name="Rechteck 20"/>
          <p:cNvSpPr>
            <a:spLocks/>
          </p:cNvSpPr>
          <p:nvPr/>
        </p:nvSpPr>
        <p:spPr>
          <a:xfrm>
            <a:off x="2462881" y="2318149"/>
            <a:ext cx="6944313" cy="288000"/>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176213" lvl="2" indent="-176213" defTabSz="760413">
              <a:spcBef>
                <a:spcPts val="600"/>
              </a:spcBef>
              <a:buSzPct val="100000"/>
              <a:tabLst>
                <a:tab pos="4846638" algn="l"/>
              </a:tabLst>
              <a:defRPr/>
            </a:pPr>
            <a:r>
              <a:rPr lang="en-US" sz="900" b="1" dirty="0" smtClean="0">
                <a:solidFill>
                  <a:schemeClr val="bg1"/>
                </a:solidFill>
                <a:cs typeface="Arial" pitchFamily="34" charset="0"/>
              </a:rPr>
              <a:t>The strategic intent  regarding geographic markets</a:t>
            </a:r>
          </a:p>
        </p:txBody>
      </p:sp>
      <p:sp>
        <p:nvSpPr>
          <p:cNvPr id="10" name="Textfeld 58"/>
          <p:cNvSpPr txBox="1">
            <a:spLocks/>
          </p:cNvSpPr>
          <p:nvPr/>
        </p:nvSpPr>
        <p:spPr>
          <a:xfrm>
            <a:off x="2462881" y="2606474"/>
            <a:ext cx="6944313" cy="462998"/>
          </a:xfrm>
          <a:prstGeom prst="rect">
            <a:avLst/>
          </a:prstGeom>
          <a:solidFill>
            <a:schemeClr val="bg1"/>
          </a:solidFill>
          <a:ln w="6350">
            <a:solidFill>
              <a:schemeClr val="tx2"/>
            </a:solidFill>
          </a:ln>
        </p:spPr>
        <p:txBody>
          <a:bodyPr wrap="square" lIns="54000" tIns="54000" rIns="54000" bIns="54000" rtlCol="0">
            <a:spAutoFit/>
          </a:bodyPr>
          <a:lstStyle/>
          <a:p>
            <a:pPr marL="216000" indent="-216000">
              <a:spcAft>
                <a:spcPts val="600"/>
              </a:spcAft>
              <a:buClr>
                <a:schemeClr val="tx2"/>
              </a:buClr>
              <a:buSzPct val="100000"/>
              <a:buFont typeface="Univers for KPMG Light" panose="020B0403020202020204" pitchFamily="34" charset="0"/>
              <a:buChar char="—"/>
              <a:defRPr/>
            </a:pPr>
            <a:r>
              <a:rPr lang="en-US" sz="900" dirty="0" smtClean="0">
                <a:solidFill>
                  <a:srgbClr val="000000"/>
                </a:solidFill>
              </a:rPr>
              <a:t>Overall: …</a:t>
            </a:r>
          </a:p>
          <a:p>
            <a:pPr marL="216000" indent="-216000">
              <a:spcAft>
                <a:spcPts val="600"/>
              </a:spcAft>
              <a:buClr>
                <a:schemeClr val="tx2"/>
              </a:buClr>
              <a:buSzPct val="100000"/>
              <a:buFont typeface="Univers for KPMG Light" panose="020B0403020202020204" pitchFamily="34" charset="0"/>
              <a:buChar char="—"/>
              <a:defRPr/>
            </a:pPr>
            <a:r>
              <a:rPr lang="en-US" sz="900" dirty="0" smtClean="0">
                <a:solidFill>
                  <a:srgbClr val="000000"/>
                </a:solidFill>
              </a:rPr>
              <a:t>Specific markets: …</a:t>
            </a:r>
          </a:p>
        </p:txBody>
      </p:sp>
      <p:sp>
        <p:nvSpPr>
          <p:cNvPr id="11" name="Rechteck 20"/>
          <p:cNvSpPr>
            <a:spLocks/>
          </p:cNvSpPr>
          <p:nvPr/>
        </p:nvSpPr>
        <p:spPr>
          <a:xfrm>
            <a:off x="2462881" y="3229695"/>
            <a:ext cx="6944313" cy="288000"/>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176213" lvl="2" indent="-176213" defTabSz="760413">
              <a:spcBef>
                <a:spcPts val="600"/>
              </a:spcBef>
              <a:buSzPct val="100000"/>
              <a:tabLst>
                <a:tab pos="4846638" algn="l"/>
              </a:tabLst>
              <a:defRPr/>
            </a:pPr>
            <a:r>
              <a:rPr lang="en-US" sz="900" b="1" dirty="0" smtClean="0">
                <a:solidFill>
                  <a:schemeClr val="bg1"/>
                </a:solidFill>
                <a:cs typeface="Arial" pitchFamily="34" charset="0"/>
              </a:rPr>
              <a:t>The strategic intent regarding current and new products</a:t>
            </a:r>
          </a:p>
        </p:txBody>
      </p:sp>
      <p:sp>
        <p:nvSpPr>
          <p:cNvPr id="12" name="Textfeld 58"/>
          <p:cNvSpPr txBox="1">
            <a:spLocks/>
          </p:cNvSpPr>
          <p:nvPr/>
        </p:nvSpPr>
        <p:spPr>
          <a:xfrm>
            <a:off x="2462881" y="3518021"/>
            <a:ext cx="6944313" cy="462998"/>
          </a:xfrm>
          <a:prstGeom prst="rect">
            <a:avLst/>
          </a:prstGeom>
          <a:solidFill>
            <a:schemeClr val="bg1"/>
          </a:solidFill>
          <a:ln w="6350">
            <a:solidFill>
              <a:schemeClr val="tx2"/>
            </a:solidFill>
          </a:ln>
        </p:spPr>
        <p:txBody>
          <a:bodyPr wrap="square" lIns="54000" tIns="54000" rIns="54000" bIns="54000" rtlCol="0">
            <a:spAutoFit/>
          </a:bodyPr>
          <a:lstStyle/>
          <a:p>
            <a:pPr marL="216000" indent="-216000">
              <a:spcAft>
                <a:spcPts val="600"/>
              </a:spcAft>
              <a:buClr>
                <a:schemeClr val="tx2"/>
              </a:buClr>
              <a:buSzPct val="100000"/>
              <a:buFont typeface="Univers for KPMG Light" panose="020B0403020202020204" pitchFamily="34" charset="0"/>
              <a:buChar char="—"/>
              <a:defRPr/>
            </a:pPr>
            <a:r>
              <a:rPr lang="en-US" sz="900" dirty="0" smtClean="0">
                <a:solidFill>
                  <a:srgbClr val="000000"/>
                </a:solidFill>
              </a:rPr>
              <a:t>Overall: …</a:t>
            </a:r>
          </a:p>
          <a:p>
            <a:pPr marL="216000" indent="-216000">
              <a:spcAft>
                <a:spcPts val="600"/>
              </a:spcAft>
              <a:buClr>
                <a:schemeClr val="tx2"/>
              </a:buClr>
              <a:buSzPct val="100000"/>
              <a:buFont typeface="Univers for KPMG Light" panose="020B0403020202020204" pitchFamily="34" charset="0"/>
              <a:buChar char="—"/>
              <a:defRPr/>
            </a:pPr>
            <a:r>
              <a:rPr lang="en-US" sz="900" dirty="0" smtClean="0">
                <a:solidFill>
                  <a:srgbClr val="000000"/>
                </a:solidFill>
              </a:rPr>
              <a:t>On product cluster level: …</a:t>
            </a:r>
          </a:p>
        </p:txBody>
      </p:sp>
      <p:sp>
        <p:nvSpPr>
          <p:cNvPr id="13" name="Rechteck 20"/>
          <p:cNvSpPr>
            <a:spLocks/>
          </p:cNvSpPr>
          <p:nvPr/>
        </p:nvSpPr>
        <p:spPr>
          <a:xfrm>
            <a:off x="2462881" y="4141242"/>
            <a:ext cx="6944313" cy="288000"/>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176213" lvl="2" indent="-176213" defTabSz="760413">
              <a:spcBef>
                <a:spcPts val="600"/>
              </a:spcBef>
              <a:buSzPct val="100000"/>
              <a:tabLst>
                <a:tab pos="4846638" algn="l"/>
              </a:tabLst>
              <a:defRPr/>
            </a:pPr>
            <a:r>
              <a:rPr lang="en-US" sz="900" b="1" dirty="0" smtClean="0">
                <a:solidFill>
                  <a:schemeClr val="bg1"/>
                </a:solidFill>
                <a:cs typeface="Arial" pitchFamily="34" charset="0"/>
              </a:rPr>
              <a:t>The strategic intent regarding current and new customers </a:t>
            </a:r>
            <a:endParaRPr lang="en-US" sz="900" b="1" strike="sngStrike" dirty="0" smtClean="0">
              <a:solidFill>
                <a:schemeClr val="bg1"/>
              </a:solidFill>
              <a:cs typeface="Arial" pitchFamily="34" charset="0"/>
            </a:endParaRPr>
          </a:p>
        </p:txBody>
      </p:sp>
      <p:sp>
        <p:nvSpPr>
          <p:cNvPr id="14" name="Textfeld 58"/>
          <p:cNvSpPr txBox="1">
            <a:spLocks/>
          </p:cNvSpPr>
          <p:nvPr/>
        </p:nvSpPr>
        <p:spPr>
          <a:xfrm>
            <a:off x="2462881" y="4429567"/>
            <a:ext cx="6944313" cy="462998"/>
          </a:xfrm>
          <a:prstGeom prst="rect">
            <a:avLst/>
          </a:prstGeom>
          <a:solidFill>
            <a:schemeClr val="bg1"/>
          </a:solidFill>
          <a:ln w="6350">
            <a:solidFill>
              <a:schemeClr val="tx2"/>
            </a:solidFill>
          </a:ln>
        </p:spPr>
        <p:txBody>
          <a:bodyPr wrap="square" lIns="54000" tIns="54000" rIns="54000" bIns="54000" rtlCol="0">
            <a:spAutoFit/>
          </a:bodyPr>
          <a:lstStyle/>
          <a:p>
            <a:pPr marL="216000" indent="-216000">
              <a:spcAft>
                <a:spcPts val="600"/>
              </a:spcAft>
              <a:buClr>
                <a:schemeClr val="tx2"/>
              </a:buClr>
              <a:buSzPct val="100000"/>
              <a:buFont typeface="Univers for KPMG Light" panose="020B0403020202020204" pitchFamily="34" charset="0"/>
              <a:buChar char="—"/>
              <a:defRPr/>
            </a:pPr>
            <a:r>
              <a:rPr lang="en-US" sz="900" dirty="0" smtClean="0">
                <a:solidFill>
                  <a:srgbClr val="000000"/>
                </a:solidFill>
              </a:rPr>
              <a:t>Overall: …</a:t>
            </a:r>
          </a:p>
          <a:p>
            <a:pPr marL="216000" indent="-216000">
              <a:spcAft>
                <a:spcPts val="600"/>
              </a:spcAft>
              <a:buClr>
                <a:schemeClr val="tx2"/>
              </a:buClr>
              <a:buSzPct val="100000"/>
              <a:buFont typeface="Univers for KPMG Light" panose="020B0403020202020204" pitchFamily="34" charset="0"/>
              <a:buChar char="—"/>
              <a:defRPr/>
            </a:pPr>
            <a:r>
              <a:rPr lang="en-US" sz="900" dirty="0" smtClean="0">
                <a:solidFill>
                  <a:srgbClr val="000000"/>
                </a:solidFill>
              </a:rPr>
              <a:t>On product cluster level: …</a:t>
            </a:r>
          </a:p>
        </p:txBody>
      </p:sp>
      <p:sp>
        <p:nvSpPr>
          <p:cNvPr id="15" name="Rechteck 20"/>
          <p:cNvSpPr>
            <a:spLocks/>
          </p:cNvSpPr>
          <p:nvPr/>
        </p:nvSpPr>
        <p:spPr>
          <a:xfrm>
            <a:off x="2462881" y="5052788"/>
            <a:ext cx="6944313" cy="288000"/>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176213" lvl="2" indent="-176213" defTabSz="760413">
              <a:spcBef>
                <a:spcPts val="600"/>
              </a:spcBef>
              <a:buSzPct val="100000"/>
              <a:tabLst>
                <a:tab pos="4846638" algn="l"/>
              </a:tabLst>
              <a:defRPr/>
            </a:pPr>
            <a:r>
              <a:rPr lang="en-US" sz="900" b="1" dirty="0" smtClean="0">
                <a:solidFill>
                  <a:schemeClr val="bg1"/>
                </a:solidFill>
                <a:cs typeface="Arial" pitchFamily="34" charset="0"/>
              </a:rPr>
              <a:t>From a strategic point of view, success in 3-5 years is based on…</a:t>
            </a:r>
          </a:p>
        </p:txBody>
      </p:sp>
      <p:sp>
        <p:nvSpPr>
          <p:cNvPr id="16" name="Textfeld 58"/>
          <p:cNvSpPr txBox="1">
            <a:spLocks/>
          </p:cNvSpPr>
          <p:nvPr/>
        </p:nvSpPr>
        <p:spPr>
          <a:xfrm>
            <a:off x="2462881" y="5341113"/>
            <a:ext cx="6944313" cy="678441"/>
          </a:xfrm>
          <a:prstGeom prst="rect">
            <a:avLst/>
          </a:prstGeom>
          <a:solidFill>
            <a:schemeClr val="bg1"/>
          </a:solidFill>
          <a:ln w="6350">
            <a:solidFill>
              <a:schemeClr val="tx2"/>
            </a:solidFill>
          </a:ln>
        </p:spPr>
        <p:txBody>
          <a:bodyPr wrap="square" lIns="54000" tIns="54000" rIns="54000" bIns="54000" rtlCol="0">
            <a:spAutoFit/>
          </a:bodyPr>
          <a:lstStyle/>
          <a:p>
            <a:pPr marL="216000" indent="-216000">
              <a:spcAft>
                <a:spcPts val="600"/>
              </a:spcAft>
              <a:buClr>
                <a:schemeClr val="tx2"/>
              </a:buClr>
              <a:buSzPct val="100000"/>
              <a:buFont typeface="Univers for KPMG Light" panose="020B0403020202020204" pitchFamily="34" charset="0"/>
              <a:buChar char="—"/>
              <a:defRPr/>
            </a:pPr>
            <a:r>
              <a:rPr lang="en-US" sz="900" dirty="0" smtClean="0">
                <a:solidFill>
                  <a:srgbClr val="000000"/>
                </a:solidFill>
              </a:rPr>
              <a:t>Vision: …</a:t>
            </a:r>
          </a:p>
          <a:p>
            <a:pPr marL="216000" indent="-216000">
              <a:spcAft>
                <a:spcPts val="600"/>
              </a:spcAft>
              <a:buClr>
                <a:schemeClr val="tx2"/>
              </a:buClr>
              <a:buSzPct val="100000"/>
              <a:buFont typeface="Univers for KPMG Light" panose="020B0403020202020204" pitchFamily="34" charset="0"/>
              <a:buChar char="—"/>
              <a:defRPr/>
            </a:pPr>
            <a:r>
              <a:rPr lang="en-US" sz="900" dirty="0" smtClean="0">
                <a:solidFill>
                  <a:srgbClr val="000000"/>
                </a:solidFill>
              </a:rPr>
              <a:t>Employees: …</a:t>
            </a:r>
          </a:p>
          <a:p>
            <a:pPr marL="216000" indent="-216000">
              <a:spcAft>
                <a:spcPts val="600"/>
              </a:spcAft>
              <a:buClr>
                <a:schemeClr val="tx2"/>
              </a:buClr>
              <a:buSzPct val="100000"/>
              <a:buFont typeface="Univers for KPMG Light" panose="020B0403020202020204" pitchFamily="34" charset="0"/>
              <a:buChar char="—"/>
              <a:defRPr/>
            </a:pPr>
            <a:r>
              <a:rPr lang="en-US" sz="900" dirty="0" smtClean="0">
                <a:solidFill>
                  <a:srgbClr val="000000"/>
                </a:solidFill>
              </a:rPr>
              <a:t>Value: …</a:t>
            </a:r>
          </a:p>
        </p:txBody>
      </p:sp>
    </p:spTree>
    <p:extLst>
      <p:ext uri="{BB962C8B-B14F-4D97-AF65-F5344CB8AC3E}">
        <p14:creationId xmlns:p14="http://schemas.microsoft.com/office/powerpoint/2010/main" val="34700594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feld 58"/>
          <p:cNvSpPr txBox="1">
            <a:spLocks/>
          </p:cNvSpPr>
          <p:nvPr/>
        </p:nvSpPr>
        <p:spPr>
          <a:xfrm>
            <a:off x="2451089" y="2085927"/>
            <a:ext cx="2268000" cy="1590724"/>
          </a:xfrm>
          <a:prstGeom prst="rect">
            <a:avLst/>
          </a:prstGeom>
          <a:solidFill>
            <a:schemeClr val="bg1"/>
          </a:solidFill>
          <a:ln w="6350">
            <a:solidFill>
              <a:schemeClr val="tx2"/>
            </a:solidFill>
          </a:ln>
        </p:spPr>
        <p:txBody>
          <a:bodyPr wrap="square" lIns="54000" tIns="54000" rIns="54000" bIns="54000" rtlCol="0">
            <a:noAutofit/>
          </a:bodyPr>
          <a:lstStyle/>
          <a:p>
            <a:pPr marL="216000" indent="-216000">
              <a:spcAft>
                <a:spcPts val="300"/>
              </a:spcAft>
              <a:buClr>
                <a:schemeClr val="tx2"/>
              </a:buClr>
              <a:buSzPct val="100000"/>
              <a:buFont typeface="Univers for KPMG Light" panose="020B0403020202020204" pitchFamily="34" charset="0"/>
              <a:buChar char="—"/>
              <a:defRPr/>
            </a:pPr>
            <a:endParaRPr lang="en-US" sz="900" dirty="0">
              <a:solidFill>
                <a:srgbClr val="000000"/>
              </a:solidFill>
            </a:endParaRPr>
          </a:p>
        </p:txBody>
      </p:sp>
      <p:sp>
        <p:nvSpPr>
          <p:cNvPr id="40" name="Textfeld 58"/>
          <p:cNvSpPr txBox="1">
            <a:spLocks/>
          </p:cNvSpPr>
          <p:nvPr/>
        </p:nvSpPr>
        <p:spPr>
          <a:xfrm>
            <a:off x="4801651" y="2085927"/>
            <a:ext cx="2268000" cy="1590724"/>
          </a:xfrm>
          <a:prstGeom prst="rect">
            <a:avLst/>
          </a:prstGeom>
          <a:solidFill>
            <a:schemeClr val="bg1"/>
          </a:solidFill>
          <a:ln w="6350">
            <a:solidFill>
              <a:schemeClr val="accent3"/>
            </a:solidFill>
          </a:ln>
        </p:spPr>
        <p:txBody>
          <a:bodyPr wrap="square" lIns="54000" tIns="54000" rIns="54000" bIns="54000" rtlCol="0">
            <a:noAutofit/>
          </a:bodyPr>
          <a:lstStyle/>
          <a:p>
            <a:pPr marL="216000" indent="-216000">
              <a:spcAft>
                <a:spcPts val="300"/>
              </a:spcAft>
              <a:buClr>
                <a:schemeClr val="tx2"/>
              </a:buClr>
              <a:buSzPct val="100000"/>
              <a:buFont typeface="Univers for KPMG Light" panose="020B0403020202020204" pitchFamily="34" charset="0"/>
              <a:buChar char="—"/>
              <a:defRPr/>
            </a:pPr>
            <a:endParaRPr lang="en-US" sz="900" dirty="0">
              <a:solidFill>
                <a:srgbClr val="000000"/>
              </a:solidFill>
            </a:endParaRPr>
          </a:p>
        </p:txBody>
      </p:sp>
      <p:sp>
        <p:nvSpPr>
          <p:cNvPr id="41" name="Textfeld 58"/>
          <p:cNvSpPr txBox="1">
            <a:spLocks/>
          </p:cNvSpPr>
          <p:nvPr/>
        </p:nvSpPr>
        <p:spPr>
          <a:xfrm>
            <a:off x="7152213" y="2085927"/>
            <a:ext cx="2268000" cy="1590724"/>
          </a:xfrm>
          <a:prstGeom prst="rect">
            <a:avLst/>
          </a:prstGeom>
          <a:solidFill>
            <a:schemeClr val="bg1"/>
          </a:solidFill>
          <a:ln w="6350">
            <a:solidFill>
              <a:schemeClr val="accent1"/>
            </a:solidFill>
          </a:ln>
        </p:spPr>
        <p:txBody>
          <a:bodyPr wrap="square" lIns="54000" tIns="54000" rIns="54000" bIns="54000" rtlCol="0">
            <a:noAutofit/>
          </a:bodyPr>
          <a:lstStyle/>
          <a:p>
            <a:pPr marL="216000" indent="-216000">
              <a:spcAft>
                <a:spcPts val="300"/>
              </a:spcAft>
              <a:buClr>
                <a:schemeClr val="tx2"/>
              </a:buClr>
              <a:buSzPct val="100000"/>
              <a:buFont typeface="Univers for KPMG Light" panose="020B0403020202020204" pitchFamily="34" charset="0"/>
              <a:buChar char="—"/>
              <a:defRPr/>
            </a:pPr>
            <a:endParaRPr lang="en-US" sz="900" dirty="0">
              <a:solidFill>
                <a:srgbClr val="000000"/>
              </a:solidFill>
            </a:endParaRPr>
          </a:p>
        </p:txBody>
      </p:sp>
      <p:sp>
        <p:nvSpPr>
          <p:cNvPr id="6" name="Textplatzhalter 5"/>
          <p:cNvSpPr>
            <a:spLocks noGrp="1"/>
          </p:cNvSpPr>
          <p:nvPr>
            <p:ph type="body" sz="quarter" idx="10"/>
          </p:nvPr>
        </p:nvSpPr>
        <p:spPr/>
        <p:txBody>
          <a:bodyPr/>
          <a:lstStyle/>
          <a:p>
            <a:pPr marL="0" lvl="2" indent="0">
              <a:buNone/>
            </a:pPr>
            <a:r>
              <a:rPr lang="en-US" b="1" dirty="0" smtClean="0"/>
              <a:t>Core statements:</a:t>
            </a:r>
          </a:p>
          <a:p>
            <a:pPr lvl="2"/>
            <a:r>
              <a:rPr lang="en-US" dirty="0" smtClean="0"/>
              <a:t>Centre </a:t>
            </a:r>
            <a:r>
              <a:rPr lang="en-US" dirty="0"/>
              <a:t>of excellence is the preferred integration model</a:t>
            </a:r>
          </a:p>
          <a:p>
            <a:pPr lvl="2"/>
            <a:r>
              <a:rPr lang="en-US" dirty="0"/>
              <a:t>The target is integrated as a separate Business Line of the sub-group</a:t>
            </a:r>
          </a:p>
          <a:p>
            <a:pPr lvl="2"/>
            <a:r>
              <a:rPr lang="en-US" dirty="0"/>
              <a:t>The Managing Director of the target reports to the Head of the Business Line</a:t>
            </a:r>
          </a:p>
          <a:p>
            <a:pPr lvl="2"/>
            <a:r>
              <a:rPr lang="en-US" dirty="0"/>
              <a:t>No change in the personnel structure</a:t>
            </a:r>
          </a:p>
        </p:txBody>
      </p:sp>
      <p:sp>
        <p:nvSpPr>
          <p:cNvPr id="4" name="Titel 3"/>
          <p:cNvSpPr>
            <a:spLocks noGrp="1"/>
          </p:cNvSpPr>
          <p:nvPr>
            <p:ph type="title"/>
          </p:nvPr>
        </p:nvSpPr>
        <p:spPr/>
        <p:txBody>
          <a:bodyPr/>
          <a:lstStyle/>
          <a:p>
            <a:r>
              <a:rPr lang="en-US" dirty="0"/>
              <a:t>2. What are the initial considerations for the operational target structure? To what extent should they be integrated/separated? </a:t>
            </a:r>
          </a:p>
        </p:txBody>
      </p:sp>
      <p:sp>
        <p:nvSpPr>
          <p:cNvPr id="3" name="Textplatzhalter 2"/>
          <p:cNvSpPr>
            <a:spLocks noGrp="1"/>
          </p:cNvSpPr>
          <p:nvPr>
            <p:ph type="body" sz="quarter" idx="12"/>
          </p:nvPr>
        </p:nvSpPr>
        <p:spPr/>
        <p:txBody>
          <a:bodyPr/>
          <a:lstStyle/>
          <a:p>
            <a:r>
              <a:rPr lang="en-US" dirty="0"/>
              <a:t>Integration </a:t>
            </a:r>
            <a:r>
              <a:rPr lang="en-US" dirty="0" smtClean="0"/>
              <a:t>Blueprint</a:t>
            </a:r>
            <a:endParaRPr lang="en-US" dirty="0"/>
          </a:p>
        </p:txBody>
      </p:sp>
      <p:sp>
        <p:nvSpPr>
          <p:cNvPr id="7" name="Rechteck 20"/>
          <p:cNvSpPr>
            <a:spLocks/>
          </p:cNvSpPr>
          <p:nvPr/>
        </p:nvSpPr>
        <p:spPr>
          <a:xfrm>
            <a:off x="2447926" y="3741717"/>
            <a:ext cx="2268000" cy="288000"/>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solidFill>
                  <a:srgbClr val="FFFFFF"/>
                </a:solidFill>
              </a:rPr>
              <a:t>Description</a:t>
            </a:r>
          </a:p>
        </p:txBody>
      </p:sp>
      <p:sp>
        <p:nvSpPr>
          <p:cNvPr id="8" name="Textfeld 58"/>
          <p:cNvSpPr txBox="1">
            <a:spLocks/>
          </p:cNvSpPr>
          <p:nvPr/>
        </p:nvSpPr>
        <p:spPr>
          <a:xfrm>
            <a:off x="2447926" y="4029075"/>
            <a:ext cx="2268000" cy="1992313"/>
          </a:xfrm>
          <a:prstGeom prst="rect">
            <a:avLst/>
          </a:prstGeom>
          <a:solidFill>
            <a:schemeClr val="bg1"/>
          </a:solidFill>
          <a:ln w="6350">
            <a:solidFill>
              <a:schemeClr val="tx2"/>
            </a:solidFill>
          </a:ln>
        </p:spPr>
        <p:txBody>
          <a:bodyPr wrap="square" lIns="54000" tIns="54000" rIns="54000" bIns="54000" rtlCol="0">
            <a:noAutofit/>
          </a:bodyPr>
          <a:lstStyle/>
          <a:p>
            <a:pPr marL="216000" indent="-216000">
              <a:spcAft>
                <a:spcPts val="300"/>
              </a:spcAft>
              <a:buClr>
                <a:schemeClr val="tx2"/>
              </a:buClr>
              <a:buSzPct val="100000"/>
              <a:buFont typeface="Univers for KPMG Light" panose="020B0403020202020204" pitchFamily="34" charset="0"/>
              <a:buChar char="—"/>
              <a:defRPr/>
            </a:pPr>
            <a:r>
              <a:rPr lang="en-US" sz="900" dirty="0" smtClean="0">
                <a:solidFill>
                  <a:srgbClr val="000000"/>
                </a:solidFill>
              </a:rPr>
              <a:t>[Target</a:t>
            </a:r>
            <a:r>
              <a:rPr lang="en-US" sz="900" dirty="0">
                <a:solidFill>
                  <a:srgbClr val="000000"/>
                </a:solidFill>
              </a:rPr>
              <a:t>] as going concern</a:t>
            </a:r>
          </a:p>
          <a:p>
            <a:pPr marL="216000" indent="-216000">
              <a:spcAft>
                <a:spcPts val="300"/>
              </a:spcAft>
              <a:buClr>
                <a:schemeClr val="tx2"/>
              </a:buClr>
              <a:buSzPct val="100000"/>
              <a:buFont typeface="Univers for KPMG Light" panose="020B0403020202020204" pitchFamily="34" charset="0"/>
              <a:buChar char="—"/>
              <a:defRPr/>
            </a:pPr>
            <a:r>
              <a:rPr lang="en-US" sz="900" dirty="0">
                <a:solidFill>
                  <a:srgbClr val="000000"/>
                </a:solidFill>
              </a:rPr>
              <a:t>[Target] managed as an independent business unit</a:t>
            </a:r>
          </a:p>
          <a:p>
            <a:pPr marL="216000" indent="-216000">
              <a:spcAft>
                <a:spcPts val="300"/>
              </a:spcAft>
              <a:buClr>
                <a:schemeClr val="tx2"/>
              </a:buClr>
              <a:buSzPct val="100000"/>
              <a:buFont typeface="Univers for KPMG Light" panose="020B0403020202020204" pitchFamily="34" charset="0"/>
              <a:buChar char="—"/>
              <a:defRPr/>
            </a:pPr>
            <a:r>
              <a:rPr lang="en-US" sz="900" dirty="0">
                <a:solidFill>
                  <a:srgbClr val="000000"/>
                </a:solidFill>
              </a:rPr>
              <a:t>No significant changes in the organization or reporting structure</a:t>
            </a:r>
          </a:p>
          <a:p>
            <a:pPr marL="216000" indent="-216000">
              <a:spcAft>
                <a:spcPts val="300"/>
              </a:spcAft>
              <a:buClr>
                <a:schemeClr val="tx2"/>
              </a:buClr>
              <a:buSzPct val="100000"/>
              <a:buFont typeface="Univers for KPMG Light" panose="020B0403020202020204" pitchFamily="34" charset="0"/>
              <a:buChar char="—"/>
              <a:defRPr/>
            </a:pPr>
            <a:r>
              <a:rPr lang="en-US" sz="900" dirty="0">
                <a:solidFill>
                  <a:srgbClr val="000000"/>
                </a:solidFill>
              </a:rPr>
              <a:t>General manager of [Target] report to [management Buyer]</a:t>
            </a:r>
          </a:p>
          <a:p>
            <a:pPr marL="216000" indent="-216000">
              <a:spcAft>
                <a:spcPts val="300"/>
              </a:spcAft>
              <a:buClr>
                <a:schemeClr val="tx2"/>
              </a:buClr>
              <a:buSzPct val="100000"/>
              <a:buFont typeface="Univers for KPMG Light" panose="020B0403020202020204" pitchFamily="34" charset="0"/>
              <a:buChar char="—"/>
              <a:defRPr/>
            </a:pPr>
            <a:r>
              <a:rPr lang="en-US" sz="900" dirty="0">
                <a:solidFill>
                  <a:srgbClr val="000000"/>
                </a:solidFill>
              </a:rPr>
              <a:t>High degree of autonomy</a:t>
            </a:r>
          </a:p>
        </p:txBody>
      </p:sp>
      <p:sp>
        <p:nvSpPr>
          <p:cNvPr id="24" name="Rechteck 20"/>
          <p:cNvSpPr>
            <a:spLocks/>
          </p:cNvSpPr>
          <p:nvPr/>
        </p:nvSpPr>
        <p:spPr>
          <a:xfrm>
            <a:off x="4798488" y="3741717"/>
            <a:ext cx="2268000" cy="288000"/>
          </a:xfrm>
          <a:prstGeom prst="rect">
            <a:avLst/>
          </a:prstGeom>
          <a:solidFill>
            <a:srgbClr val="005EB8"/>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solidFill>
                  <a:srgbClr val="FFFFFF"/>
                </a:solidFill>
              </a:rPr>
              <a:t>Description</a:t>
            </a:r>
          </a:p>
        </p:txBody>
      </p:sp>
      <p:sp>
        <p:nvSpPr>
          <p:cNvPr id="25" name="Textfeld 58"/>
          <p:cNvSpPr txBox="1">
            <a:spLocks/>
          </p:cNvSpPr>
          <p:nvPr/>
        </p:nvSpPr>
        <p:spPr>
          <a:xfrm>
            <a:off x="4798488" y="4029075"/>
            <a:ext cx="2268000" cy="1992313"/>
          </a:xfrm>
          <a:prstGeom prst="rect">
            <a:avLst/>
          </a:prstGeom>
          <a:solidFill>
            <a:schemeClr val="bg1"/>
          </a:solidFill>
          <a:ln w="6350">
            <a:solidFill>
              <a:schemeClr val="accent3"/>
            </a:solidFill>
          </a:ln>
        </p:spPr>
        <p:txBody>
          <a:bodyPr wrap="square" lIns="54000" tIns="54000" rIns="54000" bIns="54000" rtlCol="0">
            <a:noAutofit/>
          </a:bodyPr>
          <a:lstStyle/>
          <a:p>
            <a:pPr marL="216000" indent="-216000">
              <a:spcAft>
                <a:spcPts val="300"/>
              </a:spcAft>
              <a:buClr>
                <a:schemeClr val="tx2"/>
              </a:buClr>
              <a:buSzPct val="100000"/>
              <a:buFont typeface="Univers for KPMG Light" panose="020B0403020202020204" pitchFamily="34" charset="0"/>
              <a:buChar char="—"/>
              <a:defRPr/>
            </a:pPr>
            <a:r>
              <a:rPr lang="en-US" sz="900" dirty="0">
                <a:solidFill>
                  <a:srgbClr val="000000"/>
                </a:solidFill>
              </a:rPr>
              <a:t>[Target] will be designed as a </a:t>
            </a:r>
            <a:r>
              <a:rPr lang="en-US" sz="900" dirty="0" smtClean="0">
                <a:solidFill>
                  <a:srgbClr val="000000"/>
                </a:solidFill>
              </a:rPr>
              <a:t>center </a:t>
            </a:r>
            <a:r>
              <a:rPr lang="en-US" sz="900" dirty="0">
                <a:solidFill>
                  <a:srgbClr val="000000"/>
                </a:solidFill>
              </a:rPr>
              <a:t>of excellence ("</a:t>
            </a:r>
            <a:r>
              <a:rPr lang="en-US" sz="900" dirty="0" err="1">
                <a:solidFill>
                  <a:srgbClr val="000000"/>
                </a:solidFill>
              </a:rPr>
              <a:t>CoE</a:t>
            </a:r>
            <a:r>
              <a:rPr lang="en-US" sz="900" dirty="0">
                <a:solidFill>
                  <a:srgbClr val="000000"/>
                </a:solidFill>
              </a:rPr>
              <a:t>") and as the program unit “[Target]” within the business line “[BU name of buyer]”</a:t>
            </a:r>
          </a:p>
          <a:p>
            <a:pPr marL="216000" indent="-216000">
              <a:spcAft>
                <a:spcPts val="300"/>
              </a:spcAft>
              <a:buClr>
                <a:schemeClr val="tx2"/>
              </a:buClr>
              <a:buSzPct val="100000"/>
              <a:buFont typeface="Univers for KPMG Light" panose="020B0403020202020204" pitchFamily="34" charset="0"/>
              <a:buChar char="—"/>
              <a:defRPr/>
            </a:pPr>
            <a:r>
              <a:rPr lang="en-US" sz="900" dirty="0" err="1">
                <a:solidFill>
                  <a:srgbClr val="000000"/>
                </a:solidFill>
              </a:rPr>
              <a:t>CoE</a:t>
            </a:r>
            <a:r>
              <a:rPr lang="en-US" sz="900" dirty="0">
                <a:solidFill>
                  <a:srgbClr val="000000"/>
                </a:solidFill>
              </a:rPr>
              <a:t> will be managed by a general manager reporting to the Head of business line “[BU name of buyer]”</a:t>
            </a:r>
          </a:p>
          <a:p>
            <a:pPr marL="216000" indent="-216000">
              <a:spcAft>
                <a:spcPts val="300"/>
              </a:spcAft>
              <a:buClr>
                <a:schemeClr val="tx2"/>
              </a:buClr>
              <a:buSzPct val="100000"/>
              <a:buFont typeface="Univers for KPMG Light" panose="020B0403020202020204" pitchFamily="34" charset="0"/>
              <a:buChar char="—"/>
              <a:defRPr/>
            </a:pPr>
            <a:r>
              <a:rPr lang="en-US" sz="900" dirty="0">
                <a:solidFill>
                  <a:srgbClr val="000000"/>
                </a:solidFill>
              </a:rPr>
              <a:t>Keep know-how and expertise as key asset</a:t>
            </a:r>
          </a:p>
          <a:p>
            <a:pPr marL="216000" indent="-216000">
              <a:spcAft>
                <a:spcPts val="300"/>
              </a:spcAft>
              <a:buClr>
                <a:schemeClr val="tx2"/>
              </a:buClr>
              <a:buSzPct val="100000"/>
              <a:buFont typeface="Univers for KPMG Light" panose="020B0403020202020204" pitchFamily="34" charset="0"/>
              <a:buChar char="—"/>
              <a:defRPr/>
            </a:pPr>
            <a:r>
              <a:rPr lang="en-US" sz="900" dirty="0">
                <a:solidFill>
                  <a:srgbClr val="000000"/>
                </a:solidFill>
              </a:rPr>
              <a:t>General managers will coordinate the [Target] business, some functions may have a dotted reporting line to [Buyer]</a:t>
            </a:r>
          </a:p>
        </p:txBody>
      </p:sp>
      <p:sp>
        <p:nvSpPr>
          <p:cNvPr id="27" name="Rechteck 20"/>
          <p:cNvSpPr>
            <a:spLocks/>
          </p:cNvSpPr>
          <p:nvPr/>
        </p:nvSpPr>
        <p:spPr>
          <a:xfrm>
            <a:off x="7149050" y="3741717"/>
            <a:ext cx="2268000" cy="288000"/>
          </a:xfrm>
          <a:prstGeom prst="rect">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solidFill>
                  <a:srgbClr val="FFFFFF"/>
                </a:solidFill>
              </a:rPr>
              <a:t>Description</a:t>
            </a:r>
          </a:p>
        </p:txBody>
      </p:sp>
      <p:sp>
        <p:nvSpPr>
          <p:cNvPr id="28" name="Textfeld 58"/>
          <p:cNvSpPr txBox="1">
            <a:spLocks/>
          </p:cNvSpPr>
          <p:nvPr/>
        </p:nvSpPr>
        <p:spPr>
          <a:xfrm>
            <a:off x="7149050" y="4029075"/>
            <a:ext cx="2268000" cy="1992313"/>
          </a:xfrm>
          <a:prstGeom prst="rect">
            <a:avLst/>
          </a:prstGeom>
          <a:solidFill>
            <a:schemeClr val="bg1"/>
          </a:solidFill>
          <a:ln w="6350">
            <a:solidFill>
              <a:schemeClr val="accent1"/>
            </a:solidFill>
          </a:ln>
        </p:spPr>
        <p:txBody>
          <a:bodyPr wrap="square" lIns="54000" tIns="54000" rIns="54000" bIns="54000" rtlCol="0">
            <a:noAutofit/>
          </a:bodyPr>
          <a:lstStyle/>
          <a:p>
            <a:pPr marL="216000" indent="-216000">
              <a:spcAft>
                <a:spcPts val="300"/>
              </a:spcAft>
              <a:buClr>
                <a:schemeClr val="tx2"/>
              </a:buClr>
              <a:buSzPct val="100000"/>
              <a:buFont typeface="Univers for KPMG Light" panose="020B0403020202020204" pitchFamily="34" charset="0"/>
              <a:buChar char="—"/>
              <a:defRPr/>
            </a:pPr>
            <a:r>
              <a:rPr lang="en-US" sz="900" dirty="0">
                <a:solidFill>
                  <a:srgbClr val="000000"/>
                </a:solidFill>
              </a:rPr>
              <a:t>[Target]’s organization structures will be significantly transformed and redesigned along [buyer]’s functional matrix structure</a:t>
            </a:r>
          </a:p>
          <a:p>
            <a:pPr marL="216000" indent="-216000">
              <a:spcAft>
                <a:spcPts val="300"/>
              </a:spcAft>
              <a:buClr>
                <a:schemeClr val="tx2"/>
              </a:buClr>
              <a:buSzPct val="100000"/>
              <a:buFont typeface="Univers for KPMG Light" panose="020B0403020202020204" pitchFamily="34" charset="0"/>
              <a:buChar char="—"/>
              <a:defRPr/>
            </a:pPr>
            <a:r>
              <a:rPr lang="en-US" sz="900" dirty="0">
                <a:solidFill>
                  <a:srgbClr val="000000"/>
                </a:solidFill>
              </a:rPr>
              <a:t>General managers will coordinate the [Target] functions, but without solid reporting lines</a:t>
            </a:r>
          </a:p>
          <a:p>
            <a:pPr marL="216000" indent="-216000">
              <a:spcAft>
                <a:spcPts val="300"/>
              </a:spcAft>
              <a:buClr>
                <a:schemeClr val="tx2"/>
              </a:buClr>
              <a:buSzPct val="100000"/>
              <a:buFont typeface="Univers for KPMG Light" panose="020B0403020202020204" pitchFamily="34" charset="0"/>
              <a:buChar char="—"/>
              <a:defRPr/>
            </a:pPr>
            <a:r>
              <a:rPr lang="en-US" sz="900" dirty="0">
                <a:solidFill>
                  <a:srgbClr val="000000"/>
                </a:solidFill>
              </a:rPr>
              <a:t>[Target]’s function heads report with solid line to [buyer]’s functional heads</a:t>
            </a:r>
          </a:p>
          <a:p>
            <a:pPr marL="216000" indent="-216000">
              <a:spcAft>
                <a:spcPts val="300"/>
              </a:spcAft>
              <a:buClr>
                <a:schemeClr val="tx2"/>
              </a:buClr>
              <a:buSzPct val="100000"/>
              <a:buFont typeface="Univers for KPMG Light" panose="020B0403020202020204" pitchFamily="34" charset="0"/>
              <a:buChar char="—"/>
              <a:defRPr/>
            </a:pPr>
            <a:r>
              <a:rPr lang="en-US" sz="900" dirty="0">
                <a:solidFill>
                  <a:srgbClr val="000000"/>
                </a:solidFill>
              </a:rPr>
              <a:t>Lower degree of autonomy</a:t>
            </a:r>
          </a:p>
        </p:txBody>
      </p:sp>
      <p:sp>
        <p:nvSpPr>
          <p:cNvPr id="29" name="Rechteck 20"/>
          <p:cNvSpPr>
            <a:spLocks/>
          </p:cNvSpPr>
          <p:nvPr/>
        </p:nvSpPr>
        <p:spPr>
          <a:xfrm>
            <a:off x="2447926" y="1714500"/>
            <a:ext cx="2268000" cy="360000"/>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solidFill>
                  <a:srgbClr val="FFFFFF"/>
                </a:solidFill>
              </a:rPr>
              <a:t>Option A:</a:t>
            </a:r>
            <a:br>
              <a:rPr lang="en-US" sz="900" b="1" dirty="0" smtClean="0">
                <a:solidFill>
                  <a:srgbClr val="FFFFFF"/>
                </a:solidFill>
              </a:rPr>
            </a:br>
            <a:r>
              <a:rPr lang="en-US" sz="900" b="1" dirty="0" smtClean="0">
                <a:solidFill>
                  <a:srgbClr val="FFFFFF"/>
                </a:solidFill>
              </a:rPr>
              <a:t> "Stand-alone Concept"</a:t>
            </a:r>
            <a:endParaRPr lang="en-US" sz="900" b="1" dirty="0">
              <a:solidFill>
                <a:srgbClr val="FFFFFF"/>
              </a:solidFill>
            </a:endParaRPr>
          </a:p>
        </p:txBody>
      </p:sp>
      <p:sp>
        <p:nvSpPr>
          <p:cNvPr id="30" name="Rechteck 20"/>
          <p:cNvSpPr>
            <a:spLocks/>
          </p:cNvSpPr>
          <p:nvPr/>
        </p:nvSpPr>
        <p:spPr>
          <a:xfrm>
            <a:off x="4798488" y="1714500"/>
            <a:ext cx="2268000" cy="360000"/>
          </a:xfrm>
          <a:prstGeom prst="rect">
            <a:avLst/>
          </a:prstGeom>
          <a:solidFill>
            <a:srgbClr val="005EB8"/>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solidFill>
                  <a:srgbClr val="FFFFFF"/>
                </a:solidFill>
              </a:rPr>
              <a:t>Option B: </a:t>
            </a:r>
            <a:br>
              <a:rPr lang="en-US" sz="900" b="1" dirty="0" smtClean="0">
                <a:solidFill>
                  <a:srgbClr val="FFFFFF"/>
                </a:solidFill>
              </a:rPr>
            </a:br>
            <a:r>
              <a:rPr lang="en-US" sz="900" b="1" dirty="0" smtClean="0">
                <a:solidFill>
                  <a:srgbClr val="FFFFFF"/>
                </a:solidFill>
              </a:rPr>
              <a:t>"Centre of Excellence Concept"</a:t>
            </a:r>
            <a:endParaRPr lang="en-US" sz="900" b="1" dirty="0">
              <a:solidFill>
                <a:srgbClr val="FFFFFF"/>
              </a:solidFill>
            </a:endParaRPr>
          </a:p>
        </p:txBody>
      </p:sp>
      <p:sp>
        <p:nvSpPr>
          <p:cNvPr id="31" name="Rechteck 20"/>
          <p:cNvSpPr>
            <a:spLocks/>
          </p:cNvSpPr>
          <p:nvPr/>
        </p:nvSpPr>
        <p:spPr>
          <a:xfrm>
            <a:off x="7149050" y="1714500"/>
            <a:ext cx="2268000" cy="360000"/>
          </a:xfrm>
          <a:prstGeom prst="rect">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solidFill>
                  <a:srgbClr val="FFFFFF"/>
                </a:solidFill>
              </a:rPr>
              <a:t>Option C: </a:t>
            </a:r>
            <a:br>
              <a:rPr lang="en-US" sz="900" b="1" dirty="0" smtClean="0">
                <a:solidFill>
                  <a:srgbClr val="FFFFFF"/>
                </a:solidFill>
              </a:rPr>
            </a:br>
            <a:r>
              <a:rPr lang="en-US" sz="900" b="1" dirty="0" smtClean="0">
                <a:solidFill>
                  <a:srgbClr val="FFFFFF"/>
                </a:solidFill>
              </a:rPr>
              <a:t>"Full-integration Concept"</a:t>
            </a:r>
            <a:endParaRPr lang="en-US" sz="900" b="1" dirty="0">
              <a:solidFill>
                <a:srgbClr val="FFFFFF"/>
              </a:solidFill>
            </a:endParaRPr>
          </a:p>
        </p:txBody>
      </p:sp>
      <p:sp>
        <p:nvSpPr>
          <p:cNvPr id="32" name="Rechtwinkliges Dreieck 139"/>
          <p:cNvSpPr>
            <a:spLocks noChangeArrowheads="1"/>
          </p:cNvSpPr>
          <p:nvPr/>
        </p:nvSpPr>
        <p:spPr bwMode="auto">
          <a:xfrm flipH="1">
            <a:off x="2451099" y="1422400"/>
            <a:ext cx="6965949" cy="263841"/>
          </a:xfrm>
          <a:custGeom>
            <a:avLst/>
            <a:gdLst>
              <a:gd name="T0" fmla="*/ 4248154 w 8496303"/>
              <a:gd name="T1" fmla="*/ 0 h 338135"/>
              <a:gd name="T2" fmla="*/ 8496300 w 8496303"/>
              <a:gd name="T3" fmla="*/ 169074 h 338135"/>
              <a:gd name="T4" fmla="*/ 4248154 w 8496303"/>
              <a:gd name="T5" fmla="*/ 338147 h 338135"/>
              <a:gd name="T6" fmla="*/ 0 w 8496303"/>
              <a:gd name="T7" fmla="*/ 169074 h 338135"/>
              <a:gd name="T8" fmla="*/ 0 w 8496303"/>
              <a:gd name="T9" fmla="*/ 0 h 338135"/>
              <a:gd name="T10" fmla="*/ 0 w 8496303"/>
              <a:gd name="T11" fmla="*/ 338147 h 338135"/>
              <a:gd name="T12" fmla="*/ 8496300 w 8496303"/>
              <a:gd name="T13" fmla="*/ 338147 h 338135"/>
              <a:gd name="T14" fmla="*/ 4248154 w 8496303"/>
              <a:gd name="T15" fmla="*/ 169074 h 338135"/>
              <a:gd name="T16" fmla="*/ 17694720 60000 65536"/>
              <a:gd name="T17" fmla="*/ 0 60000 65536"/>
              <a:gd name="T18" fmla="*/ 5898240 60000 65536"/>
              <a:gd name="T19" fmla="*/ 11796480 60000 65536"/>
              <a:gd name="T20" fmla="*/ 17694720 60000 65536"/>
              <a:gd name="T21" fmla="*/ 5898240 60000 65536"/>
              <a:gd name="T22" fmla="*/ 5898240 60000 65536"/>
              <a:gd name="T23" fmla="*/ 0 60000 65536"/>
              <a:gd name="T24" fmla="*/ 708025 w 8496303"/>
              <a:gd name="T25" fmla="*/ 197245 h 338135"/>
              <a:gd name="T26" fmla="*/ 4956200 w 8496303"/>
              <a:gd name="T27" fmla="*/ 309957 h 33813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8496303" h="338135">
                <a:moveTo>
                  <a:pt x="0" y="338135"/>
                </a:moveTo>
                <a:lnTo>
                  <a:pt x="0" y="0"/>
                </a:lnTo>
                <a:lnTo>
                  <a:pt x="8496303" y="338135"/>
                </a:lnTo>
                <a:close/>
              </a:path>
            </a:pathLst>
          </a:custGeom>
          <a:solidFill>
            <a:schemeClr val="accent4"/>
          </a:solidFill>
          <a:ln w="9525">
            <a:noFill/>
            <a:miter lim="800000"/>
            <a:headEnd/>
            <a:tailEnd/>
          </a:ln>
        </p:spPr>
        <p:txBody>
          <a:bodyPr wrap="none" lIns="0" tIns="35999" rIns="0" bIns="108000" anchor="ctr"/>
          <a:lstStyle/>
          <a:p>
            <a:pPr algn="r" hangingPunct="0">
              <a:spcBef>
                <a:spcPts val="200"/>
              </a:spcBef>
            </a:pPr>
            <a:r>
              <a:rPr lang="en-US" sz="1000" b="1" dirty="0" smtClean="0">
                <a:solidFill>
                  <a:schemeClr val="bg1"/>
                </a:solidFill>
              </a:rPr>
              <a:t> Degree of integration</a:t>
            </a:r>
            <a:endParaRPr lang="en-US" sz="1000" b="1" dirty="0">
              <a:solidFill>
                <a:schemeClr val="bg1"/>
              </a:solidFill>
            </a:endParaRPr>
          </a:p>
        </p:txBody>
      </p:sp>
      <p:sp>
        <p:nvSpPr>
          <p:cNvPr id="33" name="Rechteck 26"/>
          <p:cNvSpPr>
            <a:spLocks noChangeArrowheads="1"/>
          </p:cNvSpPr>
          <p:nvPr/>
        </p:nvSpPr>
        <p:spPr bwMode="auto">
          <a:xfrm>
            <a:off x="2423999" y="2141332"/>
            <a:ext cx="2268000" cy="220662"/>
          </a:xfrm>
          <a:prstGeom prst="rect">
            <a:avLst/>
          </a:prstGeom>
          <a:noFill/>
          <a:ln w="9525">
            <a:noFill/>
            <a:miter lim="800000"/>
            <a:headEnd/>
            <a:tailEnd/>
          </a:ln>
        </p:spPr>
        <p:txBody>
          <a:bodyPr lIns="35999" rIns="35999" anchor="ctr" anchorCtr="1"/>
          <a:lstStyle/>
          <a:p>
            <a:pPr algn="ctr" hangingPunct="0">
              <a:spcBef>
                <a:spcPts val="200"/>
              </a:spcBef>
            </a:pPr>
            <a:r>
              <a:rPr lang="en-US" sz="900" b="1" dirty="0" smtClean="0">
                <a:solidFill>
                  <a:schemeClr val="tx2"/>
                </a:solidFill>
              </a:rPr>
              <a:t>Stand-alone business addition</a:t>
            </a:r>
          </a:p>
          <a:p>
            <a:pPr algn="ctr" hangingPunct="0">
              <a:spcBef>
                <a:spcPts val="200"/>
              </a:spcBef>
            </a:pPr>
            <a:r>
              <a:rPr lang="en-US" sz="900" b="1" dirty="0" smtClean="0">
                <a:solidFill>
                  <a:schemeClr val="tx2"/>
                </a:solidFill>
              </a:rPr>
              <a:t>– Portfolio approach –</a:t>
            </a:r>
            <a:endParaRPr lang="en-US" sz="900" b="1" dirty="0">
              <a:solidFill>
                <a:schemeClr val="tx2"/>
              </a:solidFill>
            </a:endParaRPr>
          </a:p>
        </p:txBody>
      </p:sp>
      <p:sp>
        <p:nvSpPr>
          <p:cNvPr id="34" name="Rechteck 73"/>
          <p:cNvSpPr>
            <a:spLocks noChangeArrowheads="1"/>
          </p:cNvSpPr>
          <p:nvPr/>
        </p:nvSpPr>
        <p:spPr bwMode="auto">
          <a:xfrm>
            <a:off x="4798488" y="2141332"/>
            <a:ext cx="2268000" cy="220662"/>
          </a:xfrm>
          <a:prstGeom prst="rect">
            <a:avLst/>
          </a:prstGeom>
          <a:noFill/>
          <a:ln w="9525">
            <a:noFill/>
            <a:miter lim="800000"/>
            <a:headEnd/>
            <a:tailEnd/>
          </a:ln>
        </p:spPr>
        <p:txBody>
          <a:bodyPr lIns="35999" rIns="35999" anchor="ctr" anchorCtr="1"/>
          <a:lstStyle/>
          <a:p>
            <a:pPr algn="ctr" hangingPunct="0">
              <a:spcBef>
                <a:spcPts val="200"/>
              </a:spcBef>
            </a:pPr>
            <a:r>
              <a:rPr lang="en-US" sz="900" b="1" dirty="0" smtClean="0">
                <a:solidFill>
                  <a:schemeClr val="accent3"/>
                </a:solidFill>
              </a:rPr>
              <a:t>Complementary business addition</a:t>
            </a:r>
          </a:p>
          <a:p>
            <a:pPr algn="ctr" hangingPunct="0">
              <a:spcBef>
                <a:spcPts val="200"/>
              </a:spcBef>
            </a:pPr>
            <a:r>
              <a:rPr lang="en-US" sz="900" b="1" dirty="0" smtClean="0">
                <a:solidFill>
                  <a:schemeClr val="accent3"/>
                </a:solidFill>
              </a:rPr>
              <a:t>– Centre of Excellence approach – </a:t>
            </a:r>
            <a:endParaRPr lang="en-US" sz="900" b="1" dirty="0">
              <a:solidFill>
                <a:schemeClr val="accent3"/>
              </a:solidFill>
            </a:endParaRPr>
          </a:p>
        </p:txBody>
      </p:sp>
      <p:sp>
        <p:nvSpPr>
          <p:cNvPr id="35" name="Rechteck 26"/>
          <p:cNvSpPr>
            <a:spLocks noChangeArrowheads="1"/>
          </p:cNvSpPr>
          <p:nvPr/>
        </p:nvSpPr>
        <p:spPr bwMode="auto">
          <a:xfrm>
            <a:off x="7149050" y="2141332"/>
            <a:ext cx="2268000" cy="220662"/>
          </a:xfrm>
          <a:prstGeom prst="rect">
            <a:avLst/>
          </a:prstGeom>
          <a:noFill/>
          <a:ln w="9525">
            <a:noFill/>
            <a:miter lim="800000"/>
            <a:headEnd/>
            <a:tailEnd/>
          </a:ln>
        </p:spPr>
        <p:txBody>
          <a:bodyPr lIns="35999" rIns="35999" anchor="ctr" anchorCtr="1"/>
          <a:lstStyle/>
          <a:p>
            <a:pPr algn="ctr" hangingPunct="0">
              <a:spcBef>
                <a:spcPts val="200"/>
              </a:spcBef>
            </a:pPr>
            <a:r>
              <a:rPr lang="en-US" sz="900" b="1" dirty="0" smtClean="0">
                <a:solidFill>
                  <a:schemeClr val="accent1"/>
                </a:solidFill>
              </a:rPr>
              <a:t>High economies of scale</a:t>
            </a:r>
          </a:p>
          <a:p>
            <a:pPr algn="ctr" hangingPunct="0">
              <a:spcBef>
                <a:spcPts val="200"/>
              </a:spcBef>
            </a:pPr>
            <a:r>
              <a:rPr lang="en-US" sz="900" b="1" dirty="0" smtClean="0">
                <a:solidFill>
                  <a:schemeClr val="accent1"/>
                </a:solidFill>
              </a:rPr>
              <a:t>– Capacity Consolidation approach –</a:t>
            </a:r>
            <a:endParaRPr lang="en-US" sz="900" b="1" dirty="0">
              <a:solidFill>
                <a:schemeClr val="accent1"/>
              </a:solidFill>
            </a:endParaRPr>
          </a:p>
        </p:txBody>
      </p:sp>
      <p:sp>
        <p:nvSpPr>
          <p:cNvPr id="38" name="Rectangle 59"/>
          <p:cNvSpPr/>
          <p:nvPr/>
        </p:nvSpPr>
        <p:spPr>
          <a:xfrm rot="19843405">
            <a:off x="2228707" y="1724702"/>
            <a:ext cx="790922" cy="183796"/>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solidFill>
                  <a:schemeClr val="bg1"/>
                </a:solidFill>
              </a:rPr>
              <a:t>Not preferred</a:t>
            </a:r>
            <a:endParaRPr lang="en-US" sz="800" dirty="0">
              <a:solidFill>
                <a:schemeClr val="bg1"/>
              </a:solidFill>
            </a:endParaRPr>
          </a:p>
        </p:txBody>
      </p:sp>
      <p:grpSp>
        <p:nvGrpSpPr>
          <p:cNvPr id="5" name="Gruppieren 4"/>
          <p:cNvGrpSpPr/>
          <p:nvPr/>
        </p:nvGrpSpPr>
        <p:grpSpPr>
          <a:xfrm>
            <a:off x="2638425" y="2517807"/>
            <a:ext cx="1914984" cy="1073434"/>
            <a:chOff x="2443132" y="2310780"/>
            <a:chExt cx="2148377" cy="1204261"/>
          </a:xfrm>
        </p:grpSpPr>
        <p:pic>
          <p:nvPicPr>
            <p:cNvPr id="42" name="Picture 2"/>
            <p:cNvPicPr>
              <a:picLocks noChangeAspect="1" noChangeArrowheads="1"/>
            </p:cNvPicPr>
            <p:nvPr/>
          </p:nvPicPr>
          <p:blipFill>
            <a:blip r:embed="rId3" cstate="print"/>
            <a:srcRect/>
            <a:stretch>
              <a:fillRect/>
            </a:stretch>
          </p:blipFill>
          <p:spPr bwMode="auto">
            <a:xfrm>
              <a:off x="3667093" y="2910204"/>
              <a:ext cx="924416" cy="604837"/>
            </a:xfrm>
            <a:prstGeom prst="rect">
              <a:avLst/>
            </a:prstGeom>
            <a:noFill/>
            <a:ln w="9525">
              <a:noFill/>
              <a:miter lim="800000"/>
              <a:headEnd/>
              <a:tailEnd/>
            </a:ln>
          </p:spPr>
        </p:pic>
        <p:sp>
          <p:nvSpPr>
            <p:cNvPr id="43" name="Rechteck 90"/>
            <p:cNvSpPr/>
            <p:nvPr/>
          </p:nvSpPr>
          <p:spPr>
            <a:xfrm>
              <a:off x="2443132" y="2934016"/>
              <a:ext cx="904474" cy="574675"/>
            </a:xfrm>
            <a:prstGeom prst="rect">
              <a:avLst/>
            </a:prstGeom>
            <a:solidFill>
              <a:schemeClr val="bg1"/>
            </a:solidFill>
            <a:ln w="12700">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900" b="1" dirty="0" smtClean="0">
                  <a:solidFill>
                    <a:schemeClr val="tx2"/>
                  </a:solidFill>
                </a:rPr>
                <a:t>Business units</a:t>
              </a:r>
              <a:endParaRPr lang="en-US" sz="900" b="1" dirty="0">
                <a:solidFill>
                  <a:schemeClr val="tx2"/>
                </a:solidFill>
              </a:endParaRPr>
            </a:p>
          </p:txBody>
        </p:sp>
        <p:sp>
          <p:nvSpPr>
            <p:cNvPr id="44" name="Rectangle 59"/>
            <p:cNvSpPr/>
            <p:nvPr/>
          </p:nvSpPr>
          <p:spPr>
            <a:xfrm>
              <a:off x="3246016" y="2310780"/>
              <a:ext cx="576064" cy="41034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rPr>
                <a:t>Logo Target</a:t>
              </a:r>
              <a:endParaRPr lang="en-US" sz="900" dirty="0">
                <a:solidFill>
                  <a:schemeClr val="tx1"/>
                </a:solidFill>
              </a:endParaRPr>
            </a:p>
          </p:txBody>
        </p:sp>
        <p:cxnSp>
          <p:nvCxnSpPr>
            <p:cNvPr id="45" name="Elbow Connector 61"/>
            <p:cNvCxnSpPr>
              <a:stCxn id="44" idx="2"/>
              <a:endCxn id="43" idx="0"/>
            </p:cNvCxnSpPr>
            <p:nvPr/>
          </p:nvCxnSpPr>
          <p:spPr>
            <a:xfrm rot="5400000">
              <a:off x="3108263" y="2508231"/>
              <a:ext cx="212892" cy="638679"/>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46" name="Elbow Connector 62"/>
            <p:cNvCxnSpPr>
              <a:stCxn id="44" idx="2"/>
              <a:endCxn id="42" idx="0"/>
            </p:cNvCxnSpPr>
            <p:nvPr/>
          </p:nvCxnSpPr>
          <p:spPr>
            <a:xfrm rot="16200000" flipH="1">
              <a:off x="3737134" y="2518037"/>
              <a:ext cx="189080" cy="595253"/>
            </a:xfrm>
            <a:prstGeom prst="bentConnector3">
              <a:avLst>
                <a:gd name="adj1" fmla="val 55877"/>
              </a:avLst>
            </a:prstGeom>
            <a:ln>
              <a:solidFill>
                <a:srgbClr val="747678"/>
              </a:solidFill>
            </a:ln>
          </p:spPr>
          <p:style>
            <a:lnRef idx="1">
              <a:schemeClr val="accent1"/>
            </a:lnRef>
            <a:fillRef idx="0">
              <a:schemeClr val="accent1"/>
            </a:fillRef>
            <a:effectRef idx="0">
              <a:schemeClr val="accent1"/>
            </a:effectRef>
            <a:fontRef idx="minor">
              <a:schemeClr val="tx1"/>
            </a:fontRef>
          </p:style>
        </p:cxnSp>
      </p:grpSp>
      <p:pic>
        <p:nvPicPr>
          <p:cNvPr id="47" name="Picture 4"/>
          <p:cNvPicPr>
            <a:picLocks noChangeAspect="1" noChangeArrowheads="1"/>
          </p:cNvPicPr>
          <p:nvPr/>
        </p:nvPicPr>
        <p:blipFill>
          <a:blip r:embed="rId4" cstate="print"/>
          <a:srcRect/>
          <a:stretch>
            <a:fillRect/>
          </a:stretch>
        </p:blipFill>
        <p:spPr bwMode="auto">
          <a:xfrm>
            <a:off x="5100513" y="2597465"/>
            <a:ext cx="1720850" cy="1008063"/>
          </a:xfrm>
          <a:prstGeom prst="rect">
            <a:avLst/>
          </a:prstGeom>
          <a:noFill/>
          <a:ln w="9525">
            <a:noFill/>
            <a:miter lim="800000"/>
            <a:headEnd/>
            <a:tailEnd/>
          </a:ln>
        </p:spPr>
      </p:pic>
      <p:pic>
        <p:nvPicPr>
          <p:cNvPr id="48" name="Picture 3"/>
          <p:cNvPicPr>
            <a:picLocks noChangeAspect="1" noChangeArrowheads="1"/>
          </p:cNvPicPr>
          <p:nvPr/>
        </p:nvPicPr>
        <p:blipFill>
          <a:blip r:embed="rId5" cstate="print"/>
          <a:srcRect/>
          <a:stretch>
            <a:fillRect/>
          </a:stretch>
        </p:blipFill>
        <p:spPr bwMode="auto">
          <a:xfrm>
            <a:off x="7405956" y="2597465"/>
            <a:ext cx="1754187" cy="1033463"/>
          </a:xfrm>
          <a:prstGeom prst="rect">
            <a:avLst/>
          </a:prstGeom>
          <a:noFill/>
          <a:ln w="9525">
            <a:noFill/>
            <a:miter lim="800000"/>
            <a:headEnd/>
            <a:tailEnd/>
          </a:ln>
        </p:spPr>
      </p:pic>
      <p:sp>
        <p:nvSpPr>
          <p:cNvPr id="49" name="Rectangle 59"/>
          <p:cNvSpPr/>
          <p:nvPr/>
        </p:nvSpPr>
        <p:spPr>
          <a:xfrm>
            <a:off x="4963811" y="2546382"/>
            <a:ext cx="513482" cy="3657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rPr>
              <a:t>Logo Target</a:t>
            </a:r>
            <a:endParaRPr lang="en-US" sz="900" dirty="0">
              <a:solidFill>
                <a:schemeClr val="tx1"/>
              </a:solidFill>
            </a:endParaRPr>
          </a:p>
        </p:txBody>
      </p:sp>
      <p:sp>
        <p:nvSpPr>
          <p:cNvPr id="50" name="Rectangle 59"/>
          <p:cNvSpPr/>
          <p:nvPr/>
        </p:nvSpPr>
        <p:spPr>
          <a:xfrm>
            <a:off x="7278386" y="2546382"/>
            <a:ext cx="513482" cy="36576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rPr>
              <a:t>Logo Target</a:t>
            </a:r>
            <a:endParaRPr lang="en-US" sz="900" dirty="0">
              <a:solidFill>
                <a:schemeClr val="tx1"/>
              </a:solidFill>
            </a:endParaRPr>
          </a:p>
        </p:txBody>
      </p:sp>
      <p:sp>
        <p:nvSpPr>
          <p:cNvPr id="51" name="Rectangle 59"/>
          <p:cNvSpPr/>
          <p:nvPr/>
        </p:nvSpPr>
        <p:spPr>
          <a:xfrm rot="1786590">
            <a:off x="8886682" y="1686602"/>
            <a:ext cx="790922" cy="183796"/>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solidFill>
                  <a:schemeClr val="bg1"/>
                </a:solidFill>
              </a:rPr>
              <a:t>Not preferred</a:t>
            </a:r>
            <a:endParaRPr lang="en-US" sz="800" dirty="0">
              <a:solidFill>
                <a:schemeClr val="bg1"/>
              </a:solidFill>
            </a:endParaRPr>
          </a:p>
        </p:txBody>
      </p:sp>
      <p:sp>
        <p:nvSpPr>
          <p:cNvPr id="52" name="Rechteck 51"/>
          <p:cNvSpPr/>
          <p:nvPr/>
        </p:nvSpPr>
        <p:spPr>
          <a:xfrm>
            <a:off x="4762500" y="1485900"/>
            <a:ext cx="2362200" cy="4606925"/>
          </a:xfrm>
          <a:prstGeom prst="rect">
            <a:avLst/>
          </a:prstGeom>
          <a:noFill/>
          <a:ln w="19050">
            <a:solidFill>
              <a:srgbClr val="C6007E"/>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b="1" dirty="0" smtClean="0">
                <a:solidFill>
                  <a:srgbClr val="C6007E"/>
                </a:solidFill>
              </a:rPr>
              <a:t>Preferred option</a:t>
            </a:r>
          </a:p>
        </p:txBody>
      </p:sp>
    </p:spTree>
    <p:extLst>
      <p:ext uri="{BB962C8B-B14F-4D97-AF65-F5344CB8AC3E}">
        <p14:creationId xmlns:p14="http://schemas.microsoft.com/office/powerpoint/2010/main" val="42598737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Core statements:</a:t>
            </a:r>
          </a:p>
          <a:p>
            <a:pPr lvl="2"/>
            <a:r>
              <a:rPr lang="en-US" dirty="0"/>
              <a:t>Implementation of the minimum requirements for the buyer’s standards as of closing for </a:t>
            </a:r>
          </a:p>
          <a:p>
            <a:pPr lvl="3"/>
            <a:r>
              <a:rPr lang="en-US" dirty="0"/>
              <a:t>External accounting</a:t>
            </a:r>
          </a:p>
          <a:p>
            <a:pPr lvl="3"/>
            <a:r>
              <a:rPr lang="en-US" dirty="0"/>
              <a:t>Internal controlling</a:t>
            </a:r>
          </a:p>
          <a:p>
            <a:pPr lvl="3"/>
            <a:r>
              <a:rPr lang="en-US" dirty="0"/>
              <a:t>Treasury</a:t>
            </a:r>
          </a:p>
          <a:p>
            <a:pPr lvl="2"/>
            <a:r>
              <a:rPr lang="en-US" dirty="0"/>
              <a:t>Implementation of the target operating model after 12 months</a:t>
            </a:r>
          </a:p>
          <a:p>
            <a:pPr lvl="2"/>
            <a:r>
              <a:rPr lang="en-US" dirty="0"/>
              <a:t>All services of the seller are shifted to the buyer in the TOM </a:t>
            </a:r>
          </a:p>
          <a:p>
            <a:pPr lvl="2"/>
            <a:r>
              <a:rPr lang="en-US" dirty="0"/>
              <a:t>NO change of personnel structure</a:t>
            </a:r>
          </a:p>
        </p:txBody>
      </p:sp>
      <p:sp>
        <p:nvSpPr>
          <p:cNvPr id="4" name="Titel 3"/>
          <p:cNvSpPr>
            <a:spLocks noGrp="1"/>
          </p:cNvSpPr>
          <p:nvPr>
            <p:ph type="title"/>
          </p:nvPr>
        </p:nvSpPr>
        <p:spPr/>
        <p:txBody>
          <a:bodyPr/>
          <a:lstStyle/>
          <a:p>
            <a:r>
              <a:rPr lang="en-US" dirty="0" smtClean="0"/>
              <a:t>3. What are the guiding principles that have to be observed operatively?</a:t>
            </a:r>
            <a:endParaRPr lang="en-US" dirty="0"/>
          </a:p>
        </p:txBody>
      </p:sp>
      <p:sp>
        <p:nvSpPr>
          <p:cNvPr id="3" name="Textplatzhalter 2"/>
          <p:cNvSpPr>
            <a:spLocks noGrp="1"/>
          </p:cNvSpPr>
          <p:nvPr>
            <p:ph type="body" sz="quarter" idx="12"/>
          </p:nvPr>
        </p:nvSpPr>
        <p:spPr/>
        <p:txBody>
          <a:bodyPr/>
          <a:lstStyle/>
          <a:p>
            <a:r>
              <a:rPr lang="en-US" dirty="0"/>
              <a:t>Integration </a:t>
            </a:r>
            <a:r>
              <a:rPr lang="en-US" dirty="0" smtClean="0"/>
              <a:t>Blueprint</a:t>
            </a:r>
            <a:endParaRPr lang="en-US" dirty="0"/>
          </a:p>
        </p:txBody>
      </p:sp>
      <p:graphicFrame>
        <p:nvGraphicFramePr>
          <p:cNvPr id="55" name="Table 16"/>
          <p:cNvGraphicFramePr>
            <a:graphicFrameLocks noGrp="1"/>
          </p:cNvGraphicFramePr>
          <p:nvPr>
            <p:custDataLst>
              <p:tags r:id="rId1"/>
            </p:custDataLst>
            <p:extLst>
              <p:ext uri="{D42A27DB-BD31-4B8C-83A1-F6EECF244321}">
                <p14:modId xmlns:p14="http://schemas.microsoft.com/office/powerpoint/2010/main" val="3663962170"/>
              </p:ext>
            </p:extLst>
          </p:nvPr>
        </p:nvGraphicFramePr>
        <p:xfrm>
          <a:off x="2447924" y="1426660"/>
          <a:ext cx="6969125" cy="4584700"/>
        </p:xfrm>
        <a:graphic>
          <a:graphicData uri="http://schemas.openxmlformats.org/drawingml/2006/table">
            <a:tbl>
              <a:tblPr firstRow="1" bandRow="1">
                <a:tableStyleId>{5C22544A-7EE6-4342-B048-85BDC9FD1C3A}</a:tableStyleId>
              </a:tblPr>
              <a:tblGrid>
                <a:gridCol w="733426"/>
                <a:gridCol w="4038600"/>
                <a:gridCol w="1143000"/>
                <a:gridCol w="1054099"/>
              </a:tblGrid>
              <a:tr h="246380">
                <a:tc>
                  <a:txBody>
                    <a:bodyPr/>
                    <a:lstStyle/>
                    <a:p>
                      <a:r>
                        <a:rPr lang="en-US" sz="900" b="1" noProof="0" dirty="0" smtClean="0">
                          <a:solidFill>
                            <a:schemeClr val="bg1"/>
                          </a:solidFill>
                        </a:rPr>
                        <a:t>Functions</a:t>
                      </a:r>
                      <a:endParaRPr lang="en-US" sz="900" b="1" noProof="0" dirty="0">
                        <a:solidFill>
                          <a:schemeClr val="bg1"/>
                        </a:solidFill>
                      </a:endParaRPr>
                    </a:p>
                  </a:txBody>
                  <a:tcPr marL="54610" marR="54610" marT="54610" marB="54610">
                    <a:lnL w="6350" cap="flat" cmpd="sng" algn="ctr">
                      <a:solidFill>
                        <a:srgbClr val="005EB8"/>
                      </a:solidFill>
                      <a:prstDash val="solid"/>
                      <a:round/>
                      <a:headEnd type="none" w="med" len="med"/>
                      <a:tailEnd type="none" w="med" len="med"/>
                    </a:lnL>
                    <a:lnR w="9525" cap="flat" cmpd="sng" algn="ctr">
                      <a:solidFill>
                        <a:schemeClr val="bg1"/>
                      </a:solidFill>
                      <a:prstDash val="solid"/>
                      <a:round/>
                      <a:headEnd type="none" w="med" len="med"/>
                      <a:tailEnd type="none" w="med" len="med"/>
                    </a:lnR>
                    <a:lnT w="6350" cap="flat" cmpd="sng" algn="ctr">
                      <a:solidFill>
                        <a:srgbClr val="005EB8"/>
                      </a:solidFill>
                      <a:prstDash val="solid"/>
                      <a:round/>
                      <a:headEnd type="none" w="med" len="med"/>
                      <a:tailEnd type="none" w="med" len="med"/>
                    </a:lnT>
                    <a:lnB w="635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005EB8"/>
                    </a:solidFill>
                  </a:tcPr>
                </a:tc>
                <a:tc>
                  <a:txBody>
                    <a:bodyPr/>
                    <a:lstStyle/>
                    <a:p>
                      <a:r>
                        <a:rPr lang="en-US" sz="900" b="1" noProof="0" dirty="0" smtClean="0">
                          <a:solidFill>
                            <a:schemeClr val="bg1"/>
                          </a:solidFill>
                        </a:rPr>
                        <a:t>Degree of integration/operating principles</a:t>
                      </a:r>
                      <a:endParaRPr lang="en-US" sz="900" b="1" noProof="0" dirty="0">
                        <a:solidFill>
                          <a:schemeClr val="bg1"/>
                        </a:solidFill>
                      </a:endParaRPr>
                    </a:p>
                  </a:txBody>
                  <a:tcPr marL="54610" marR="54610" marT="54610" marB="5461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6350" cap="flat" cmpd="sng" algn="ctr">
                      <a:solidFill>
                        <a:srgbClr val="005EB8"/>
                      </a:solidFill>
                      <a:prstDash val="solid"/>
                      <a:round/>
                      <a:headEnd type="none" w="med" len="med"/>
                      <a:tailEnd type="none" w="med" len="med"/>
                    </a:lnT>
                    <a:lnB w="635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005EB8"/>
                    </a:solidFill>
                  </a:tcPr>
                </a:tc>
                <a:tc>
                  <a:txBody>
                    <a:bodyPr/>
                    <a:lstStyle/>
                    <a:p>
                      <a:r>
                        <a:rPr lang="en-US" sz="900" b="1" noProof="0" dirty="0" smtClean="0">
                          <a:solidFill>
                            <a:schemeClr val="bg1"/>
                          </a:solidFill>
                        </a:rPr>
                        <a:t>Speed</a:t>
                      </a:r>
                      <a:endParaRPr lang="en-US" sz="900" b="1" noProof="0" dirty="0">
                        <a:solidFill>
                          <a:schemeClr val="bg1"/>
                        </a:solidFill>
                      </a:endParaRPr>
                    </a:p>
                  </a:txBody>
                  <a:tcPr marL="54610" marR="54610" marT="54610" marB="5461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6350" cap="flat" cmpd="sng" algn="ctr">
                      <a:solidFill>
                        <a:srgbClr val="005EB8"/>
                      </a:solidFill>
                      <a:prstDash val="solid"/>
                      <a:round/>
                      <a:headEnd type="none" w="med" len="med"/>
                      <a:tailEnd type="none" w="med" len="med"/>
                    </a:lnT>
                    <a:lnB w="635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005EB8"/>
                    </a:solidFill>
                  </a:tcPr>
                </a:tc>
                <a:tc>
                  <a:txBody>
                    <a:bodyPr/>
                    <a:lstStyle/>
                    <a:p>
                      <a:r>
                        <a:rPr lang="en-US" sz="900" b="1" noProof="0" dirty="0" smtClean="0">
                          <a:solidFill>
                            <a:schemeClr val="bg1"/>
                          </a:solidFill>
                        </a:rPr>
                        <a:t>Non-negotiables</a:t>
                      </a:r>
                      <a:endParaRPr lang="en-US" sz="900" b="1" noProof="0" dirty="0">
                        <a:solidFill>
                          <a:schemeClr val="bg1"/>
                        </a:solidFill>
                      </a:endParaRPr>
                    </a:p>
                  </a:txBody>
                  <a:tcPr marL="54610" marR="54610" marT="54610" marB="54610">
                    <a:lnL w="9525" cap="flat" cmpd="sng" algn="ctr">
                      <a:solidFill>
                        <a:schemeClr val="bg1"/>
                      </a:solidFill>
                      <a:prstDash val="solid"/>
                      <a:round/>
                      <a:headEnd type="none" w="med" len="med"/>
                      <a:tailEnd type="none" w="med" len="med"/>
                    </a:lnL>
                    <a:lnR w="6350" cap="flat" cmpd="sng" algn="ctr">
                      <a:solidFill>
                        <a:srgbClr val="005EB8"/>
                      </a:solidFill>
                      <a:prstDash val="solid"/>
                      <a:round/>
                      <a:headEnd type="none" w="med" len="med"/>
                      <a:tailEnd type="none" w="med" len="med"/>
                    </a:lnR>
                    <a:lnT w="6350" cap="flat" cmpd="sng" algn="ctr">
                      <a:solidFill>
                        <a:srgbClr val="005EB8"/>
                      </a:solidFill>
                      <a:prstDash val="solid"/>
                      <a:round/>
                      <a:headEnd type="none" w="med" len="med"/>
                      <a:tailEnd type="none" w="med" len="med"/>
                    </a:lnT>
                    <a:lnB w="635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005EB8"/>
                    </a:solidFill>
                  </a:tcPr>
                </a:tc>
              </a:tr>
              <a:tr h="1139098">
                <a:tc>
                  <a:txBody>
                    <a:bodyPr/>
                    <a:lstStyle/>
                    <a:p>
                      <a:r>
                        <a:rPr lang="en-US" sz="900" b="1" noProof="0" dirty="0" smtClean="0">
                          <a:solidFill>
                            <a:schemeClr val="accent3"/>
                          </a:solidFill>
                        </a:rPr>
                        <a:t>Finance &amp; Controlling</a:t>
                      </a:r>
                      <a:endParaRPr lang="en-US" sz="900" b="1" noProof="0" dirty="0">
                        <a:solidFill>
                          <a:schemeClr val="accent3"/>
                        </a:solidFill>
                      </a:endParaRPr>
                    </a:p>
                  </a:txBody>
                  <a:tcPr marL="54610" marR="54610" marT="54610" marB="54610">
                    <a:lnL w="6350" cap="flat" cmpd="sng" algn="ctr">
                      <a:solidFill>
                        <a:srgbClr val="005EB8"/>
                      </a:solidFill>
                      <a:prstDash val="solid"/>
                      <a:round/>
                      <a:headEnd type="none" w="med" len="med"/>
                      <a:tailEnd type="none" w="med" len="med"/>
                    </a:lnL>
                    <a:lnR w="6350" cap="flat" cmpd="sng" algn="ctr">
                      <a:solidFill>
                        <a:srgbClr val="005EB8"/>
                      </a:solidFill>
                      <a:prstDash val="solid"/>
                      <a:round/>
                      <a:headEnd type="none" w="med" len="med"/>
                      <a:tailEnd type="none" w="med" len="med"/>
                    </a:lnR>
                    <a:lnT w="6350" cap="flat" cmpd="sng" algn="ctr">
                      <a:solidFill>
                        <a:srgbClr val="005EB8"/>
                      </a:solidFill>
                      <a:prstDash val="solid"/>
                      <a:round/>
                      <a:headEnd type="none" w="med" len="med"/>
                      <a:tailEnd type="none" w="med" len="med"/>
                    </a:lnT>
                    <a:lnB w="635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spcAft>
                          <a:spcPts val="100"/>
                        </a:spcAft>
                      </a:pPr>
                      <a:r>
                        <a:rPr lang="en-US" sz="850" b="1" noProof="0" dirty="0" smtClean="0">
                          <a:solidFill>
                            <a:schemeClr val="tx2"/>
                          </a:solidFill>
                        </a:rPr>
                        <a:t>Interim Operating Model</a:t>
                      </a:r>
                    </a:p>
                    <a:p>
                      <a:pPr marL="0" algn="l" defTabSz="914400" rtl="0" eaLnBrk="1" latinLnBrk="0" hangingPunct="1">
                        <a:spcAft>
                          <a:spcPts val="100"/>
                        </a:spcAft>
                      </a:pPr>
                      <a:r>
                        <a:rPr lang="en-US" sz="850" kern="1200" noProof="0" dirty="0" smtClean="0">
                          <a:solidFill>
                            <a:schemeClr val="tx2"/>
                          </a:solidFill>
                          <a:latin typeface="+mn-lt"/>
                          <a:ea typeface="+mn-ea"/>
                          <a:cs typeface="+mn-cs"/>
                        </a:rPr>
                        <a:t>Organization:</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noProof="0" dirty="0" smtClean="0">
                          <a:solidFill>
                            <a:schemeClr val="tx1"/>
                          </a:solidFill>
                        </a:rPr>
                        <a:t>Solid </a:t>
                      </a:r>
                      <a:r>
                        <a:rPr lang="en-US" sz="850" b="0" i="0" kern="0" noProof="0" dirty="0" smtClean="0">
                          <a:solidFill>
                            <a:schemeClr val="tx1"/>
                          </a:solidFill>
                          <a:latin typeface="+mn-lt"/>
                          <a:ea typeface="+mn-ea"/>
                          <a:cs typeface="Arial" panose="020B0604020202020204" pitchFamily="34" charset="0"/>
                        </a:rPr>
                        <a:t>reporting line from [Target] </a:t>
                      </a:r>
                      <a:r>
                        <a:rPr lang="en-US" sz="850" b="0" i="0" kern="0" noProof="0" dirty="0" err="1" smtClean="0">
                          <a:solidFill>
                            <a:schemeClr val="tx1"/>
                          </a:solidFill>
                          <a:latin typeface="+mn-lt"/>
                          <a:ea typeface="+mn-ea"/>
                          <a:cs typeface="Arial" panose="020B0604020202020204" pitchFamily="34" charset="0"/>
                        </a:rPr>
                        <a:t>Mgmt</a:t>
                      </a:r>
                      <a:r>
                        <a:rPr lang="en-US" sz="850" b="0" i="0" kern="0" noProof="0" dirty="0" smtClean="0">
                          <a:solidFill>
                            <a:schemeClr val="tx1"/>
                          </a:solidFill>
                          <a:latin typeface="+mn-lt"/>
                          <a:ea typeface="+mn-ea"/>
                          <a:cs typeface="Arial" panose="020B0604020202020204" pitchFamily="34" charset="0"/>
                        </a:rPr>
                        <a:t> to [Buyer] </a:t>
                      </a:r>
                      <a:r>
                        <a:rPr lang="en-US" sz="850" b="0" i="0" kern="0" noProof="0" dirty="0" err="1" smtClean="0">
                          <a:solidFill>
                            <a:schemeClr val="tx1"/>
                          </a:solidFill>
                          <a:latin typeface="+mn-lt"/>
                          <a:ea typeface="+mn-ea"/>
                          <a:cs typeface="Arial" panose="020B0604020202020204" pitchFamily="34" charset="0"/>
                        </a:rPr>
                        <a:t>Mgmt</a:t>
                      </a:r>
                      <a:endParaRPr lang="en-US" sz="850" b="0" i="0" kern="0" noProof="0" dirty="0" smtClean="0">
                        <a:solidFill>
                          <a:schemeClr val="tx1"/>
                        </a:solidFill>
                        <a:latin typeface="+mn-lt"/>
                        <a:ea typeface="+mn-ea"/>
                        <a:cs typeface="Arial" panose="020B0604020202020204" pitchFamily="34" charset="0"/>
                      </a:endParaRP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i="0" kern="0" noProof="0" dirty="0" smtClean="0">
                          <a:solidFill>
                            <a:schemeClr val="tx1"/>
                          </a:solidFill>
                          <a:latin typeface="+mn-lt"/>
                          <a:ea typeface="+mn-ea"/>
                          <a:cs typeface="Arial" panose="020B0604020202020204" pitchFamily="34" charset="0"/>
                        </a:rPr>
                        <a:t>No changes </a:t>
                      </a:r>
                      <a:r>
                        <a:rPr lang="en-US" sz="850" b="0" noProof="0" dirty="0" smtClean="0">
                          <a:solidFill>
                            <a:schemeClr val="tx1"/>
                          </a:solidFill>
                        </a:rPr>
                        <a:t>in team organizational structure</a:t>
                      </a:r>
                    </a:p>
                    <a:p>
                      <a:pPr marL="0" algn="l" defTabSz="914400" rtl="0" eaLnBrk="1" latinLnBrk="0" hangingPunct="1">
                        <a:spcAft>
                          <a:spcPts val="100"/>
                        </a:spcAft>
                      </a:pPr>
                      <a:r>
                        <a:rPr lang="en-US" sz="850" kern="1200" noProof="0" dirty="0" smtClean="0">
                          <a:solidFill>
                            <a:schemeClr val="tx2"/>
                          </a:solidFill>
                          <a:latin typeface="+mn-lt"/>
                          <a:ea typeface="+mn-ea"/>
                          <a:cs typeface="+mn-cs"/>
                        </a:rPr>
                        <a:t>Processes:</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External Accounting</a:t>
                      </a:r>
                    </a:p>
                    <a:p>
                      <a:pPr marL="360000" lvl="3" indent="-144000" algn="l" defTabSz="990570" rtl="0" eaLnBrk="1" latinLnBrk="0" hangingPunct="1">
                        <a:spcAft>
                          <a:spcPts val="100"/>
                        </a:spcAft>
                        <a:buClr>
                          <a:schemeClr val="tx2"/>
                        </a:buClr>
                        <a:buFont typeface="Arial" panose="020B0604020202020204" pitchFamily="34" charset="0"/>
                        <a:buChar char="-"/>
                      </a:pPr>
                      <a:r>
                        <a:rPr lang="en-US" sz="850" b="0" i="0" kern="0" baseline="0" noProof="0" dirty="0" smtClean="0">
                          <a:solidFill>
                            <a:schemeClr val="tx1"/>
                          </a:solidFill>
                          <a:latin typeface="+mn-lt"/>
                          <a:ea typeface="+mn-ea"/>
                          <a:cs typeface="Arial" panose="020B0604020202020204" pitchFamily="34" charset="0"/>
                        </a:rPr>
                        <a:t>Minimum requirements to fulfill [Buyer] standards need to be in place</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Internal Management Controlling</a:t>
                      </a:r>
                    </a:p>
                    <a:p>
                      <a:pPr marL="360000" lvl="3" indent="-144000" algn="l" defTabSz="990570" rtl="0" eaLnBrk="1" latinLnBrk="0" hangingPunct="1">
                        <a:spcAft>
                          <a:spcPts val="100"/>
                        </a:spcAft>
                        <a:buClr>
                          <a:schemeClr val="tx2"/>
                        </a:buClr>
                        <a:buFont typeface="Arial" panose="020B0604020202020204" pitchFamily="34" charset="0"/>
                        <a:buChar char="-"/>
                      </a:pPr>
                      <a:r>
                        <a:rPr lang="en-US" sz="850" b="0" i="0" kern="0" baseline="0" noProof="0" dirty="0" smtClean="0">
                          <a:solidFill>
                            <a:schemeClr val="tx1"/>
                          </a:solidFill>
                          <a:latin typeface="+mn-lt"/>
                          <a:ea typeface="+mn-ea"/>
                          <a:cs typeface="Arial" panose="020B0604020202020204" pitchFamily="34" charset="0"/>
                        </a:rPr>
                        <a:t>Minimum requirements to fulfill [Buyer] standards need to be in place</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Treasury</a:t>
                      </a:r>
                    </a:p>
                    <a:p>
                      <a:pPr marL="360000" lvl="3" indent="-144000" algn="l" defTabSz="990570" rtl="0" eaLnBrk="1" latinLnBrk="0" hangingPunct="1">
                        <a:spcAft>
                          <a:spcPts val="100"/>
                        </a:spcAft>
                        <a:buClr>
                          <a:schemeClr val="tx2"/>
                        </a:buClr>
                        <a:buFont typeface="Arial" panose="020B0604020202020204" pitchFamily="34" charset="0"/>
                        <a:buChar char="-"/>
                      </a:pPr>
                      <a:r>
                        <a:rPr lang="en-US" sz="850" b="0" i="0" kern="0" baseline="0" noProof="0" dirty="0" smtClean="0">
                          <a:solidFill>
                            <a:schemeClr val="tx1"/>
                          </a:solidFill>
                          <a:latin typeface="+mn-lt"/>
                          <a:ea typeface="+mn-ea"/>
                          <a:cs typeface="Arial" panose="020B0604020202020204" pitchFamily="34" charset="0"/>
                        </a:rPr>
                        <a:t>New [Target] cash accounts in place</a:t>
                      </a:r>
                    </a:p>
                    <a:p>
                      <a:pPr marL="360000" lvl="3" indent="-144000" algn="l" defTabSz="990570" rtl="0" eaLnBrk="1" latinLnBrk="0" hangingPunct="1">
                        <a:spcAft>
                          <a:spcPts val="100"/>
                        </a:spcAft>
                        <a:buClr>
                          <a:schemeClr val="tx2"/>
                        </a:buClr>
                        <a:buFont typeface="Arial" panose="020B0604020202020204" pitchFamily="34" charset="0"/>
                        <a:buChar char="-"/>
                      </a:pPr>
                      <a:r>
                        <a:rPr lang="en-US" sz="850" b="0" i="0" kern="0" baseline="0" noProof="0" dirty="0" smtClean="0">
                          <a:solidFill>
                            <a:schemeClr val="tx1"/>
                          </a:solidFill>
                          <a:latin typeface="+mn-lt"/>
                          <a:ea typeface="+mn-ea"/>
                          <a:cs typeface="Arial" panose="020B0604020202020204" pitchFamily="34" charset="0"/>
                        </a:rPr>
                        <a:t>New guarantees to be granted by [Buyer] </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Coordination with F&amp;C of [Buyer] </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Reporting to be set up on standards of [Buyer] </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Planning tools/ERP unchanged at [Target] </a:t>
                      </a:r>
                      <a:br>
                        <a:rPr lang="en-US" sz="850" b="0" kern="1200" noProof="0" dirty="0" smtClean="0">
                          <a:solidFill>
                            <a:schemeClr val="tx1"/>
                          </a:solidFill>
                          <a:latin typeface="+mn-lt"/>
                          <a:ea typeface="+mn-ea"/>
                          <a:cs typeface="+mn-cs"/>
                        </a:rPr>
                      </a:br>
                      <a:endParaRPr lang="en-US" sz="850" b="0" kern="1200" noProof="0" dirty="0" smtClean="0">
                        <a:solidFill>
                          <a:schemeClr val="tx1"/>
                        </a:solidFill>
                        <a:latin typeface="+mn-lt"/>
                        <a:ea typeface="+mn-ea"/>
                        <a:cs typeface="+mn-cs"/>
                      </a:endParaRPr>
                    </a:p>
                    <a:p>
                      <a:pPr>
                        <a:spcAft>
                          <a:spcPts val="100"/>
                        </a:spcAft>
                      </a:pPr>
                      <a:r>
                        <a:rPr lang="en-US" sz="850" b="1" noProof="0" dirty="0" smtClean="0">
                          <a:solidFill>
                            <a:schemeClr val="tx2"/>
                          </a:solidFill>
                        </a:rPr>
                        <a:t>Target Operating Model</a:t>
                      </a:r>
                    </a:p>
                    <a:p>
                      <a:pPr marL="0" algn="l" defTabSz="914400" rtl="0" eaLnBrk="1" latinLnBrk="0" hangingPunct="1">
                        <a:spcAft>
                          <a:spcPts val="100"/>
                        </a:spcAft>
                      </a:pPr>
                      <a:r>
                        <a:rPr lang="en-US" sz="850" kern="1200" noProof="0" dirty="0" smtClean="0">
                          <a:solidFill>
                            <a:schemeClr val="tx2"/>
                          </a:solidFill>
                          <a:latin typeface="+mn-lt"/>
                          <a:ea typeface="+mn-ea"/>
                          <a:cs typeface="+mn-cs"/>
                        </a:rPr>
                        <a:t>Organization:</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Current team organizational structure remains in place</a:t>
                      </a:r>
                    </a:p>
                    <a:p>
                      <a:pPr marL="0" algn="l" defTabSz="914400" rtl="0" eaLnBrk="1" latinLnBrk="0" hangingPunct="1">
                        <a:spcAft>
                          <a:spcPts val="100"/>
                        </a:spcAft>
                      </a:pPr>
                      <a:r>
                        <a:rPr lang="en-US" sz="850" kern="1200" noProof="0" dirty="0" smtClean="0">
                          <a:solidFill>
                            <a:schemeClr val="tx2"/>
                          </a:solidFill>
                          <a:latin typeface="+mn-lt"/>
                          <a:ea typeface="+mn-ea"/>
                          <a:cs typeface="+mn-cs"/>
                        </a:rPr>
                        <a:t>Processes:</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External Accounting</a:t>
                      </a:r>
                    </a:p>
                    <a:p>
                      <a:pPr marL="360000" lvl="3" indent="-144000" algn="l" defTabSz="990570" rtl="0" eaLnBrk="1" latinLnBrk="0" hangingPunct="1">
                        <a:spcAft>
                          <a:spcPts val="100"/>
                        </a:spcAft>
                        <a:buClr>
                          <a:schemeClr val="tx2"/>
                        </a:buClr>
                        <a:buFont typeface="Arial" panose="020B0604020202020204" pitchFamily="34" charset="0"/>
                        <a:buChar char="-"/>
                      </a:pPr>
                      <a:r>
                        <a:rPr lang="en-US" sz="850" b="0" i="0" kern="0" baseline="0" noProof="0" dirty="0" smtClean="0">
                          <a:solidFill>
                            <a:schemeClr val="tx1"/>
                          </a:solidFill>
                          <a:latin typeface="+mn-lt"/>
                          <a:ea typeface="+mn-ea"/>
                          <a:cs typeface="Arial" panose="020B0604020202020204" pitchFamily="34" charset="0"/>
                        </a:rPr>
                        <a:t>All requirements to fulfill [Buyer] standards need to be in place</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Internal Management Controlling</a:t>
                      </a:r>
                    </a:p>
                    <a:p>
                      <a:pPr marL="360000" lvl="3" indent="-144000" algn="l" defTabSz="990570" rtl="0" eaLnBrk="1" latinLnBrk="0" hangingPunct="1">
                        <a:spcAft>
                          <a:spcPts val="100"/>
                        </a:spcAft>
                        <a:buClr>
                          <a:schemeClr val="tx2"/>
                        </a:buClr>
                        <a:buFont typeface="Arial" panose="020B0604020202020204" pitchFamily="34" charset="0"/>
                        <a:buChar char="-"/>
                      </a:pPr>
                      <a:r>
                        <a:rPr lang="en-US" sz="850" b="0" i="0" kern="0" baseline="0" noProof="0" dirty="0" smtClean="0">
                          <a:solidFill>
                            <a:schemeClr val="tx1"/>
                          </a:solidFill>
                          <a:latin typeface="+mn-lt"/>
                          <a:ea typeface="+mn-ea"/>
                          <a:cs typeface="Arial" panose="020B0604020202020204" pitchFamily="34" charset="0"/>
                        </a:rPr>
                        <a:t>All requirements to fulfill [Buyer] standards need to be in place</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Treasury</a:t>
                      </a:r>
                    </a:p>
                    <a:p>
                      <a:pPr marL="360000" lvl="3" indent="-144000" algn="l" defTabSz="990570" rtl="0" eaLnBrk="1" latinLnBrk="0" hangingPunct="1">
                        <a:spcAft>
                          <a:spcPts val="100"/>
                        </a:spcAft>
                        <a:buClr>
                          <a:schemeClr val="tx2"/>
                        </a:buClr>
                        <a:buFont typeface="Arial" panose="020B0604020202020204" pitchFamily="34" charset="0"/>
                        <a:buChar char="-"/>
                      </a:pPr>
                      <a:r>
                        <a:rPr lang="en-US" sz="850" b="0" i="0" kern="0" baseline="0" noProof="0" dirty="0" smtClean="0">
                          <a:solidFill>
                            <a:schemeClr val="tx1"/>
                          </a:solidFill>
                          <a:latin typeface="+mn-lt"/>
                          <a:ea typeface="+mn-ea"/>
                          <a:cs typeface="Arial" panose="020B0604020202020204" pitchFamily="34" charset="0"/>
                        </a:rPr>
                        <a:t>See Interim Operating Model</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Services provided by seller to be transferred to [Buyer] </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Complete integration of F&amp;C department (including standards and procedures) of [Buyer]  </a:t>
                      </a:r>
                    </a:p>
                    <a:p>
                      <a:pPr marL="216000" lvl="2" indent="-216000" algn="l" defTabSz="990570" rtl="0" eaLnBrk="1" latinLnBrk="0" hangingPunct="1">
                        <a:spcAft>
                          <a:spcPts val="1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Full IT-integration (Timeline, costs: tbc)</a:t>
                      </a:r>
                    </a:p>
                  </a:txBody>
                  <a:tcPr marL="54610" marR="54610" marT="54610" marB="54610">
                    <a:lnL w="6350" cap="flat" cmpd="sng" algn="ctr">
                      <a:solidFill>
                        <a:srgbClr val="005EB8"/>
                      </a:solidFill>
                      <a:prstDash val="solid"/>
                      <a:round/>
                      <a:headEnd type="none" w="med" len="med"/>
                      <a:tailEnd type="none" w="med" len="med"/>
                    </a:lnL>
                    <a:lnR w="6350" cap="flat" cmpd="sng" algn="ctr">
                      <a:solidFill>
                        <a:srgbClr val="005EB8"/>
                      </a:solidFill>
                      <a:prstDash val="solid"/>
                      <a:round/>
                      <a:headEnd type="none" w="med" len="med"/>
                      <a:tailEnd type="none" w="med" len="med"/>
                    </a:lnR>
                    <a:lnT w="6350" cap="flat" cmpd="sng" algn="ctr">
                      <a:solidFill>
                        <a:srgbClr val="005EB8"/>
                      </a:solidFill>
                      <a:prstDash val="solid"/>
                      <a:round/>
                      <a:headEnd type="none" w="med" len="med"/>
                      <a:tailEnd type="none" w="med" len="med"/>
                    </a:lnT>
                    <a:lnB w="635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914400" rtl="0" eaLnBrk="1" latinLnBrk="0" hangingPunct="1">
                        <a:spcAft>
                          <a:spcPts val="200"/>
                        </a:spcAft>
                      </a:pPr>
                      <a:r>
                        <a:rPr lang="en-US" sz="850" b="1" kern="1200" noProof="0" dirty="0" smtClean="0">
                          <a:solidFill>
                            <a:schemeClr val="tx2"/>
                          </a:solidFill>
                          <a:latin typeface="+mn-lt"/>
                          <a:ea typeface="+mn-ea"/>
                          <a:cs typeface="+mn-cs"/>
                        </a:rPr>
                        <a:t>Interim Operating Model:</a:t>
                      </a:r>
                    </a:p>
                    <a:p>
                      <a:pPr marL="216000" lvl="2" indent="-216000" algn="l" defTabSz="990570" rtl="0" eaLnBrk="1" latinLnBrk="0" hangingPunct="1">
                        <a:spcAft>
                          <a:spcPts val="2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Day 1 </a:t>
                      </a:r>
                    </a:p>
                    <a:p>
                      <a:pPr>
                        <a:spcAft>
                          <a:spcPts val="200"/>
                        </a:spcAft>
                      </a:pPr>
                      <a:endParaRPr lang="en-US" sz="850" b="1" noProof="0" dirty="0" smtClean="0">
                        <a:solidFill>
                          <a:schemeClr val="tx2"/>
                        </a:solidFill>
                      </a:endParaRPr>
                    </a:p>
                    <a:p>
                      <a:pPr marL="0" algn="l" defTabSz="914400" rtl="0" eaLnBrk="1" latinLnBrk="0" hangingPunct="1">
                        <a:spcAft>
                          <a:spcPts val="200"/>
                        </a:spcAft>
                      </a:pPr>
                      <a:r>
                        <a:rPr lang="en-US" sz="850" b="1" kern="1200" noProof="0" dirty="0" smtClean="0">
                          <a:solidFill>
                            <a:schemeClr val="tx2"/>
                          </a:solidFill>
                          <a:latin typeface="+mn-lt"/>
                          <a:ea typeface="+mn-ea"/>
                          <a:cs typeface="+mn-cs"/>
                        </a:rPr>
                        <a:t>Target Operating Model:</a:t>
                      </a:r>
                    </a:p>
                    <a:p>
                      <a:pPr marL="216000" lvl="2" indent="-216000" algn="l" defTabSz="990570" rtl="0" eaLnBrk="1" latinLnBrk="0" hangingPunct="1">
                        <a:spcAft>
                          <a:spcPts val="2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External Accounting</a:t>
                      </a:r>
                      <a:br>
                        <a:rPr lang="en-US" sz="850" b="0" kern="1200" noProof="0" dirty="0" smtClean="0">
                          <a:solidFill>
                            <a:schemeClr val="tx1"/>
                          </a:solidFill>
                          <a:latin typeface="+mn-lt"/>
                          <a:ea typeface="+mn-ea"/>
                          <a:cs typeface="+mn-cs"/>
                        </a:rPr>
                      </a:br>
                      <a:r>
                        <a:rPr lang="en-US" sz="850" b="0" kern="1200" noProof="0" dirty="0" smtClean="0">
                          <a:solidFill>
                            <a:schemeClr val="tx1"/>
                          </a:solidFill>
                          <a:latin typeface="+mn-lt"/>
                          <a:ea typeface="+mn-ea"/>
                          <a:cs typeface="+mn-cs"/>
                        </a:rPr>
                        <a:t>(12 months)</a:t>
                      </a:r>
                    </a:p>
                    <a:p>
                      <a:pPr marL="216000" lvl="2" indent="-216000" algn="l" defTabSz="990570" rtl="0" eaLnBrk="1" latinLnBrk="0" hangingPunct="1">
                        <a:spcAft>
                          <a:spcPts val="2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Internal Management Controlling</a:t>
                      </a:r>
                      <a:br>
                        <a:rPr lang="en-US" sz="850" b="0" kern="1200" noProof="0" dirty="0" smtClean="0">
                          <a:solidFill>
                            <a:schemeClr val="tx1"/>
                          </a:solidFill>
                          <a:latin typeface="+mn-lt"/>
                          <a:ea typeface="+mn-ea"/>
                          <a:cs typeface="+mn-cs"/>
                        </a:rPr>
                      </a:br>
                      <a:r>
                        <a:rPr lang="en-US" sz="850" b="0" kern="1200" noProof="0" dirty="0" smtClean="0">
                          <a:solidFill>
                            <a:schemeClr val="tx1"/>
                          </a:solidFill>
                          <a:latin typeface="+mn-lt"/>
                          <a:ea typeface="+mn-ea"/>
                          <a:cs typeface="+mn-cs"/>
                        </a:rPr>
                        <a:t>(12 months)</a:t>
                      </a:r>
                    </a:p>
                    <a:p>
                      <a:pPr marL="216000" lvl="2" indent="-216000" algn="l" defTabSz="990570" rtl="0" eaLnBrk="1" latinLnBrk="0" hangingPunct="1">
                        <a:spcAft>
                          <a:spcPts val="200"/>
                        </a:spcAft>
                        <a:buClr>
                          <a:schemeClr val="tx2"/>
                        </a:buClr>
                        <a:buFont typeface="Arial" panose="020B0604020202020204" pitchFamily="34" charset="0"/>
                        <a:buChar char="—"/>
                      </a:pPr>
                      <a:r>
                        <a:rPr lang="en-US" sz="850" b="0" kern="1200" noProof="0" dirty="0" smtClean="0">
                          <a:solidFill>
                            <a:schemeClr val="tx1"/>
                          </a:solidFill>
                          <a:latin typeface="+mn-lt"/>
                          <a:ea typeface="+mn-ea"/>
                          <a:cs typeface="+mn-cs"/>
                        </a:rPr>
                        <a:t>Treasury</a:t>
                      </a:r>
                      <a:br>
                        <a:rPr lang="en-US" sz="850" b="0" kern="1200" noProof="0" dirty="0" smtClean="0">
                          <a:solidFill>
                            <a:schemeClr val="tx1"/>
                          </a:solidFill>
                          <a:latin typeface="+mn-lt"/>
                          <a:ea typeface="+mn-ea"/>
                          <a:cs typeface="+mn-cs"/>
                        </a:rPr>
                      </a:br>
                      <a:r>
                        <a:rPr lang="en-US" sz="850" b="0" kern="1200" noProof="0" dirty="0" smtClean="0">
                          <a:solidFill>
                            <a:schemeClr val="tx1"/>
                          </a:solidFill>
                          <a:latin typeface="+mn-lt"/>
                          <a:ea typeface="+mn-ea"/>
                          <a:cs typeface="+mn-cs"/>
                        </a:rPr>
                        <a:t>(12 months)</a:t>
                      </a:r>
                    </a:p>
                  </a:txBody>
                  <a:tcPr marL="54610" marR="54610" marT="54610" marB="54610">
                    <a:lnL w="6350" cap="flat" cmpd="sng" algn="ctr">
                      <a:solidFill>
                        <a:srgbClr val="005EB8"/>
                      </a:solidFill>
                      <a:prstDash val="solid"/>
                      <a:round/>
                      <a:headEnd type="none" w="med" len="med"/>
                      <a:tailEnd type="none" w="med" len="med"/>
                    </a:lnL>
                    <a:lnR w="6350" cap="flat" cmpd="sng" algn="ctr">
                      <a:solidFill>
                        <a:srgbClr val="005EB8"/>
                      </a:solidFill>
                      <a:prstDash val="solid"/>
                      <a:round/>
                      <a:headEnd type="none" w="med" len="med"/>
                      <a:tailEnd type="none" w="med" len="med"/>
                    </a:lnR>
                    <a:lnT w="6350" cap="flat" cmpd="sng" algn="ctr">
                      <a:solidFill>
                        <a:srgbClr val="005EB8"/>
                      </a:solidFill>
                      <a:prstDash val="solid"/>
                      <a:round/>
                      <a:headEnd type="none" w="med" len="med"/>
                      <a:tailEnd type="none" w="med" len="med"/>
                    </a:lnT>
                    <a:lnB w="635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216000" lvl="2" indent="-216000" algn="l" defTabSz="990570" rtl="0" eaLnBrk="1" latinLnBrk="0" hangingPunct="1">
                        <a:spcAft>
                          <a:spcPts val="200"/>
                        </a:spcAft>
                        <a:buClr>
                          <a:schemeClr val="tx2"/>
                        </a:buClr>
                        <a:buFont typeface="Arial" panose="020B0604020202020204" pitchFamily="34" charset="0"/>
                        <a:buChar char="—"/>
                      </a:pPr>
                      <a:r>
                        <a:rPr lang="en-US" sz="850" b="0" noProof="0" dirty="0" smtClean="0">
                          <a:solidFill>
                            <a:schemeClr val="tx1"/>
                          </a:solidFill>
                        </a:rPr>
                        <a:t>[</a:t>
                      </a:r>
                      <a:r>
                        <a:rPr lang="en-US" sz="850" b="0" kern="1200" noProof="0" dirty="0" smtClean="0">
                          <a:solidFill>
                            <a:schemeClr val="tx1"/>
                          </a:solidFill>
                          <a:latin typeface="+mn-lt"/>
                          <a:ea typeface="+mn-ea"/>
                          <a:cs typeface="+mn-cs"/>
                        </a:rPr>
                        <a:t>Buyer] standards to be adopted after a transition period</a:t>
                      </a:r>
                    </a:p>
                  </a:txBody>
                  <a:tcPr marL="54610" marR="54610" marT="54610" marB="54610">
                    <a:lnL w="6350" cap="flat" cmpd="sng" algn="ctr">
                      <a:solidFill>
                        <a:srgbClr val="005EB8"/>
                      </a:solidFill>
                      <a:prstDash val="solid"/>
                      <a:round/>
                      <a:headEnd type="none" w="med" len="med"/>
                      <a:tailEnd type="none" w="med" len="med"/>
                    </a:lnL>
                    <a:lnR w="6350" cap="flat" cmpd="sng" algn="ctr">
                      <a:solidFill>
                        <a:srgbClr val="005EB8"/>
                      </a:solidFill>
                      <a:prstDash val="solid"/>
                      <a:round/>
                      <a:headEnd type="none" w="med" len="med"/>
                      <a:tailEnd type="none" w="med" len="med"/>
                    </a:lnR>
                    <a:lnT w="6350" cap="flat" cmpd="sng" algn="ctr">
                      <a:solidFill>
                        <a:srgbClr val="005EB8"/>
                      </a:solidFill>
                      <a:prstDash val="solid"/>
                      <a:round/>
                      <a:headEnd type="none" w="med" len="med"/>
                      <a:tailEnd type="none" w="med" len="med"/>
                    </a:lnT>
                    <a:lnB w="635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58" name="Rectangle 59"/>
          <p:cNvSpPr/>
          <p:nvPr/>
        </p:nvSpPr>
        <p:spPr>
          <a:xfrm rot="1786590">
            <a:off x="7790137" y="4829571"/>
            <a:ext cx="1327859" cy="484675"/>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solidFill>
                  <a:schemeClr val="bg1"/>
                </a:solidFill>
              </a:rPr>
              <a:t>Example for Finance</a:t>
            </a:r>
          </a:p>
          <a:p>
            <a:pPr algn="ctr"/>
            <a:r>
              <a:rPr lang="en-US" sz="800" dirty="0">
                <a:solidFill>
                  <a:schemeClr val="bg1"/>
                </a:solidFill>
              </a:rPr>
              <a:t>Apply for all functions!</a:t>
            </a:r>
          </a:p>
        </p:txBody>
      </p:sp>
    </p:spTree>
    <p:extLst>
      <p:ext uri="{BB962C8B-B14F-4D97-AF65-F5344CB8AC3E}">
        <p14:creationId xmlns:p14="http://schemas.microsoft.com/office/powerpoint/2010/main" val="37133848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Core statements:</a:t>
            </a:r>
          </a:p>
          <a:p>
            <a:pPr lvl="2"/>
            <a:r>
              <a:rPr lang="en-US" dirty="0"/>
              <a:t>Ambitious timeline for synergies (sales and costs) in the coming 5 years</a:t>
            </a:r>
          </a:p>
          <a:p>
            <a:pPr lvl="2"/>
            <a:r>
              <a:rPr lang="en-US" dirty="0"/>
              <a:t>Sales synergies impact on target and on buyer sides through joint use of the sales network and the joint distribution of combined products</a:t>
            </a:r>
          </a:p>
        </p:txBody>
      </p:sp>
      <p:sp>
        <p:nvSpPr>
          <p:cNvPr id="3" name="Textplatzhalter 2"/>
          <p:cNvSpPr>
            <a:spLocks noGrp="1"/>
          </p:cNvSpPr>
          <p:nvPr>
            <p:ph type="body" sz="quarter" idx="12"/>
          </p:nvPr>
        </p:nvSpPr>
        <p:spPr>
          <a:xfrm>
            <a:off x="5844988" y="1422400"/>
            <a:ext cx="3585702" cy="2199341"/>
          </a:xfrm>
        </p:spPr>
        <p:txBody>
          <a:bodyPr/>
          <a:lstStyle/>
          <a:p>
            <a:pPr>
              <a:spcAft>
                <a:spcPts val="100"/>
              </a:spcAft>
            </a:pPr>
            <a:r>
              <a:rPr lang="en-US" sz="800" dirty="0"/>
              <a:t>Standalone</a:t>
            </a:r>
          </a:p>
          <a:p>
            <a:pPr lvl="2">
              <a:spcAft>
                <a:spcPts val="100"/>
              </a:spcAft>
            </a:pPr>
            <a:r>
              <a:rPr lang="en-US" sz="800" dirty="0"/>
              <a:t>Development of [Buyer] revenue without any impact from the [Target] transaction... </a:t>
            </a:r>
          </a:p>
          <a:p>
            <a:pPr lvl="2">
              <a:spcAft>
                <a:spcPts val="100"/>
              </a:spcAft>
            </a:pPr>
            <a:r>
              <a:rPr lang="en-US" sz="800" dirty="0"/>
              <a:t>...is mainly driven by globalization (access to [market name] with existing and new products for [segment name] and [segment name]) and diversification ([segment name] and [segment name])</a:t>
            </a:r>
          </a:p>
          <a:p>
            <a:pPr>
              <a:spcAft>
                <a:spcPts val="100"/>
              </a:spcAft>
            </a:pPr>
            <a:r>
              <a:rPr lang="en-US" sz="800" dirty="0"/>
              <a:t>[Target]</a:t>
            </a:r>
          </a:p>
          <a:p>
            <a:pPr lvl="2">
              <a:spcAft>
                <a:spcPts val="100"/>
              </a:spcAft>
            </a:pPr>
            <a:r>
              <a:rPr lang="en-US" sz="800" dirty="0"/>
              <a:t>Additional revenue for [Target] trough [Buyer] channels</a:t>
            </a:r>
          </a:p>
          <a:p>
            <a:pPr lvl="2">
              <a:spcAft>
                <a:spcPts val="100"/>
              </a:spcAft>
            </a:pPr>
            <a:r>
              <a:rPr lang="en-US" sz="800" dirty="0"/>
              <a:t>mainly derived by existing products such as [product name]</a:t>
            </a:r>
          </a:p>
          <a:p>
            <a:pPr lvl="2">
              <a:spcAft>
                <a:spcPts val="100"/>
              </a:spcAft>
            </a:pPr>
            <a:r>
              <a:rPr lang="en-US" sz="800" dirty="0"/>
              <a:t>new products such </a:t>
            </a:r>
            <a:r>
              <a:rPr lang="en-US" sz="800" dirty="0" smtClean="0"/>
              <a:t>as </a:t>
            </a:r>
            <a:r>
              <a:rPr lang="en-US" sz="800" dirty="0"/>
              <a:t>[product name]</a:t>
            </a:r>
          </a:p>
          <a:p>
            <a:pPr>
              <a:spcAft>
                <a:spcPts val="100"/>
              </a:spcAft>
            </a:pPr>
            <a:r>
              <a:rPr lang="en-US" sz="800" dirty="0"/>
              <a:t>[Buyer]</a:t>
            </a:r>
          </a:p>
          <a:p>
            <a:pPr lvl="2">
              <a:spcAft>
                <a:spcPts val="100"/>
              </a:spcAft>
            </a:pPr>
            <a:r>
              <a:rPr lang="en-US" sz="800" dirty="0"/>
              <a:t>Additional revenue for [Buyer] through [Target] channels</a:t>
            </a:r>
          </a:p>
          <a:p>
            <a:pPr lvl="2">
              <a:spcAft>
                <a:spcPts val="100"/>
              </a:spcAft>
            </a:pPr>
            <a:r>
              <a:rPr lang="en-US" sz="800" dirty="0"/>
              <a:t>mainly driven by [product name]</a:t>
            </a:r>
          </a:p>
          <a:p>
            <a:pPr lvl="2">
              <a:spcAft>
                <a:spcPts val="100"/>
              </a:spcAft>
            </a:pPr>
            <a:r>
              <a:rPr lang="en-US" sz="800" dirty="0"/>
              <a:t>new products</a:t>
            </a:r>
          </a:p>
        </p:txBody>
      </p:sp>
      <p:sp>
        <p:nvSpPr>
          <p:cNvPr id="4" name="Titel 3"/>
          <p:cNvSpPr>
            <a:spLocks noGrp="1"/>
          </p:cNvSpPr>
          <p:nvPr>
            <p:ph type="title"/>
          </p:nvPr>
        </p:nvSpPr>
        <p:spPr/>
        <p:txBody>
          <a:bodyPr/>
          <a:lstStyle/>
          <a:p>
            <a:r>
              <a:rPr lang="en-US" dirty="0" smtClean="0"/>
              <a:t>4. What financial goals (high level) must be achieved?</a:t>
            </a:r>
            <a:endParaRPr lang="en-US" dirty="0"/>
          </a:p>
        </p:txBody>
      </p:sp>
      <p:sp>
        <p:nvSpPr>
          <p:cNvPr id="2" name="Textplatzhalter 1"/>
          <p:cNvSpPr>
            <a:spLocks noGrp="1"/>
          </p:cNvSpPr>
          <p:nvPr>
            <p:ph type="body" sz="quarter" idx="13"/>
          </p:nvPr>
        </p:nvSpPr>
        <p:spPr/>
        <p:txBody>
          <a:bodyPr/>
          <a:lstStyle/>
          <a:p>
            <a:r>
              <a:rPr lang="en-US" dirty="0"/>
              <a:t>Integration </a:t>
            </a:r>
            <a:r>
              <a:rPr lang="en-US" dirty="0" smtClean="0"/>
              <a:t>Blueprint</a:t>
            </a:r>
            <a:endParaRPr lang="en-US" dirty="0"/>
          </a:p>
        </p:txBody>
      </p:sp>
      <p:sp>
        <p:nvSpPr>
          <p:cNvPr id="8" name="Textplatzhalter 2"/>
          <p:cNvSpPr txBox="1">
            <a:spLocks/>
          </p:cNvSpPr>
          <p:nvPr/>
        </p:nvSpPr>
        <p:spPr>
          <a:xfrm>
            <a:off x="5844988" y="3621741"/>
            <a:ext cx="3585702" cy="2405059"/>
          </a:xfrm>
          <a:prstGeom prst="rect">
            <a:avLst/>
          </a:prstGeom>
          <a:ln>
            <a:noFill/>
          </a:ln>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00"/>
              </a:spcAft>
            </a:pPr>
            <a:r>
              <a:rPr lang="en-US" sz="800" dirty="0"/>
              <a:t>Standalone</a:t>
            </a:r>
          </a:p>
          <a:p>
            <a:pPr lvl="2">
              <a:spcAft>
                <a:spcPts val="100"/>
              </a:spcAft>
            </a:pPr>
            <a:r>
              <a:rPr lang="en-US" sz="800" dirty="0"/>
              <a:t>Solely driven by revenue development</a:t>
            </a:r>
          </a:p>
          <a:p>
            <a:pPr>
              <a:spcAft>
                <a:spcPts val="100"/>
              </a:spcAft>
            </a:pPr>
            <a:r>
              <a:rPr lang="en-US" sz="800" dirty="0"/>
              <a:t>Growth impact</a:t>
            </a:r>
          </a:p>
          <a:p>
            <a:pPr lvl="2">
              <a:spcAft>
                <a:spcPts val="100"/>
              </a:spcAft>
            </a:pPr>
            <a:r>
              <a:rPr lang="en-US" sz="800" dirty="0"/>
              <a:t>EBIT development derived from the Revenue Synergies is based on the assumed EBIT Margins for [Buyer] and [Target]</a:t>
            </a:r>
          </a:p>
          <a:p>
            <a:pPr>
              <a:spcAft>
                <a:spcPts val="100"/>
              </a:spcAft>
            </a:pPr>
            <a:r>
              <a:rPr lang="en-US" sz="800" dirty="0"/>
              <a:t>Economies of scale</a:t>
            </a:r>
          </a:p>
          <a:p>
            <a:pPr lvl="2">
              <a:spcAft>
                <a:spcPts val="100"/>
              </a:spcAft>
            </a:pPr>
            <a:r>
              <a:rPr lang="en-US" sz="800" dirty="0"/>
              <a:t>Cost synergies for [Target] mainly relate to Administration, Manufacturing/Integration and After Sales</a:t>
            </a:r>
          </a:p>
          <a:p>
            <a:pPr lvl="3">
              <a:spcAft>
                <a:spcPts val="100"/>
              </a:spcAft>
            </a:pPr>
            <a:r>
              <a:rPr lang="en-US" sz="800" dirty="0"/>
              <a:t>Administration: [Target] today receives services from [Seller] which can be provided by existing [Buyer] resources (tbc)</a:t>
            </a:r>
          </a:p>
          <a:p>
            <a:pPr lvl="3">
              <a:spcAft>
                <a:spcPts val="100"/>
              </a:spcAft>
            </a:pPr>
            <a:r>
              <a:rPr lang="en-US" sz="800" dirty="0"/>
              <a:t>After Sales: [Buyer] and [Target] have service networks for similar or complementary customer groups </a:t>
            </a:r>
          </a:p>
          <a:p>
            <a:pPr lvl="3">
              <a:spcAft>
                <a:spcPts val="100"/>
              </a:spcAft>
            </a:pPr>
            <a:r>
              <a:rPr lang="en-US" sz="800" dirty="0"/>
              <a:t>Savings in joint marketing and market entrance costs via utilization of [Buyer] network</a:t>
            </a:r>
          </a:p>
          <a:p>
            <a:pPr lvl="3">
              <a:spcAft>
                <a:spcPts val="100"/>
              </a:spcAft>
            </a:pPr>
            <a:r>
              <a:rPr lang="en-US" sz="800" dirty="0"/>
              <a:t>Supply Chain synergies to be analyzed </a:t>
            </a:r>
          </a:p>
          <a:p>
            <a:pPr lvl="2">
              <a:spcAft>
                <a:spcPts val="100"/>
              </a:spcAft>
            </a:pPr>
            <a:r>
              <a:rPr lang="en-US" sz="800" dirty="0"/>
              <a:t>Cost Synergies for [Buyer] mainly relate to Manufacturing and After Sales</a:t>
            </a:r>
          </a:p>
          <a:p>
            <a:pPr lvl="3">
              <a:spcAft>
                <a:spcPts val="100"/>
              </a:spcAft>
            </a:pPr>
            <a:r>
              <a:rPr lang="en-US" sz="800" dirty="0"/>
              <a:t>Insourcing of currently outsourced equipment components</a:t>
            </a:r>
          </a:p>
          <a:p>
            <a:pPr lvl="2">
              <a:spcAft>
                <a:spcPts val="100"/>
              </a:spcAft>
            </a:pPr>
            <a:r>
              <a:rPr lang="en-US" sz="800" dirty="0" err="1"/>
              <a:t>Dissynergies</a:t>
            </a:r>
            <a:r>
              <a:rPr lang="en-US" sz="800" dirty="0"/>
              <a:t> from the integration need to be minimized</a:t>
            </a:r>
          </a:p>
        </p:txBody>
      </p:sp>
      <p:sp>
        <p:nvSpPr>
          <p:cNvPr id="9" name="Text Placeholder 12"/>
          <p:cNvSpPr txBox="1">
            <a:spLocks/>
          </p:cNvSpPr>
          <p:nvPr>
            <p:custDataLst>
              <p:tags r:id="rId1"/>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Revenue bridge (€m)</a:t>
            </a:r>
            <a:endParaRPr lang="en-US" sz="900" kern="0" dirty="0">
              <a:latin typeface="Arial" panose="020B0604020202020204" pitchFamily="34" charset="0"/>
              <a:cs typeface="Arial" panose="020B0604020202020204" pitchFamily="34" charset="0"/>
            </a:endParaRPr>
          </a:p>
        </p:txBody>
      </p:sp>
      <p:sp>
        <p:nvSpPr>
          <p:cNvPr id="10" name="Text Placeholder 12"/>
          <p:cNvSpPr txBox="1">
            <a:spLocks/>
          </p:cNvSpPr>
          <p:nvPr>
            <p:custDataLst>
              <p:tags r:id="rId2"/>
            </p:custDataLst>
          </p:nvPr>
        </p:nvSpPr>
        <p:spPr>
          <a:xfrm>
            <a:off x="2446338" y="363163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EBIT bridge (€m)</a:t>
            </a:r>
            <a:endParaRPr lang="en-US" sz="900" kern="0" dirty="0">
              <a:latin typeface="Arial" panose="020B0604020202020204" pitchFamily="34" charset="0"/>
              <a:cs typeface="Arial" panose="020B0604020202020204" pitchFamily="34" charset="0"/>
            </a:endParaRPr>
          </a:p>
        </p:txBody>
      </p:sp>
      <p:graphicFrame>
        <p:nvGraphicFramePr>
          <p:cNvPr id="5" name="Object 34"/>
          <p:cNvGraphicFramePr>
            <a:graphicFrameLocks/>
          </p:cNvGraphicFramePr>
          <p:nvPr>
            <p:custDataLst>
              <p:tags r:id="rId3"/>
            </p:custDataLst>
            <p:extLst>
              <p:ext uri="{D42A27DB-BD31-4B8C-83A1-F6EECF244321}">
                <p14:modId xmlns:p14="http://schemas.microsoft.com/office/powerpoint/2010/main" val="1967418947"/>
              </p:ext>
            </p:extLst>
          </p:nvPr>
        </p:nvGraphicFramePr>
        <p:xfrm>
          <a:off x="2455002" y="1650771"/>
          <a:ext cx="3284419" cy="193488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7" name="Object 4"/>
          <p:cNvGraphicFramePr>
            <a:graphicFrameLocks/>
          </p:cNvGraphicFramePr>
          <p:nvPr>
            <p:custDataLst>
              <p:tags r:id="rId4"/>
            </p:custDataLst>
            <p:extLst>
              <p:ext uri="{D42A27DB-BD31-4B8C-83A1-F6EECF244321}">
                <p14:modId xmlns:p14="http://schemas.microsoft.com/office/powerpoint/2010/main" val="2097790388"/>
              </p:ext>
            </p:extLst>
          </p:nvPr>
        </p:nvGraphicFramePr>
        <p:xfrm>
          <a:off x="2455002" y="3935730"/>
          <a:ext cx="3284419" cy="1934882"/>
        </p:xfrm>
        <a:graphic>
          <a:graphicData uri="http://schemas.openxmlformats.org/drawingml/2006/chart">
            <c:chart xmlns:c="http://schemas.openxmlformats.org/drawingml/2006/chart" xmlns:r="http://schemas.openxmlformats.org/officeDocument/2006/relationships" r:id="rId8"/>
          </a:graphicData>
        </a:graphic>
      </p:graphicFrame>
      <p:sp>
        <p:nvSpPr>
          <p:cNvPr id="15" name="Rectangle 146"/>
          <p:cNvSpPr/>
          <p:nvPr/>
        </p:nvSpPr>
        <p:spPr>
          <a:xfrm>
            <a:off x="2461260" y="5932170"/>
            <a:ext cx="72000" cy="72000"/>
          </a:xfrm>
          <a:prstGeom prst="rect">
            <a:avLst/>
          </a:prstGeom>
          <a:solidFill>
            <a:schemeClr val="tx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 dirty="0">
              <a:solidFill>
                <a:schemeClr val="tx1"/>
              </a:solidFill>
            </a:endParaRPr>
          </a:p>
        </p:txBody>
      </p:sp>
      <p:sp>
        <p:nvSpPr>
          <p:cNvPr id="16" name="Rectangle 147"/>
          <p:cNvSpPr/>
          <p:nvPr/>
        </p:nvSpPr>
        <p:spPr>
          <a:xfrm>
            <a:off x="2580322" y="5932170"/>
            <a:ext cx="684000" cy="85821"/>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en-US" sz="600" dirty="0" smtClean="0">
                <a:solidFill>
                  <a:schemeClr val="tx1"/>
                </a:solidFill>
              </a:rPr>
              <a:t>Current Business</a:t>
            </a:r>
            <a:endParaRPr lang="en-US" sz="600" dirty="0">
              <a:solidFill>
                <a:schemeClr val="tx1"/>
              </a:solidFill>
            </a:endParaRPr>
          </a:p>
        </p:txBody>
      </p:sp>
      <p:sp>
        <p:nvSpPr>
          <p:cNvPr id="17" name="Rectangle 148"/>
          <p:cNvSpPr/>
          <p:nvPr/>
        </p:nvSpPr>
        <p:spPr>
          <a:xfrm>
            <a:off x="3458210" y="5932170"/>
            <a:ext cx="684000" cy="85821"/>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en-US" sz="600" dirty="0" smtClean="0">
                <a:solidFill>
                  <a:schemeClr val="tx1"/>
                </a:solidFill>
              </a:rPr>
              <a:t>Revenue Impact</a:t>
            </a:r>
            <a:endParaRPr lang="en-US" sz="600" dirty="0">
              <a:solidFill>
                <a:schemeClr val="tx1"/>
              </a:solidFill>
            </a:endParaRPr>
          </a:p>
        </p:txBody>
      </p:sp>
      <p:sp>
        <p:nvSpPr>
          <p:cNvPr id="18" name="Rectangle 149"/>
          <p:cNvSpPr/>
          <p:nvPr/>
        </p:nvSpPr>
        <p:spPr>
          <a:xfrm>
            <a:off x="3347085" y="5932170"/>
            <a:ext cx="72000" cy="72000"/>
          </a:xfrm>
          <a:prstGeom prst="rect">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 dirty="0">
              <a:solidFill>
                <a:schemeClr val="tx1"/>
              </a:solidFill>
            </a:endParaRPr>
          </a:p>
        </p:txBody>
      </p:sp>
      <p:sp>
        <p:nvSpPr>
          <p:cNvPr id="19" name="Rectangle 150"/>
          <p:cNvSpPr/>
          <p:nvPr/>
        </p:nvSpPr>
        <p:spPr>
          <a:xfrm>
            <a:off x="4268152" y="5924867"/>
            <a:ext cx="684000" cy="85821"/>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en-US" sz="600" dirty="0" smtClean="0">
                <a:solidFill>
                  <a:schemeClr val="tx1"/>
                </a:solidFill>
              </a:rPr>
              <a:t>Cost Impact</a:t>
            </a:r>
            <a:endParaRPr lang="en-US" sz="600" dirty="0">
              <a:solidFill>
                <a:schemeClr val="tx1"/>
              </a:solidFill>
            </a:endParaRPr>
          </a:p>
        </p:txBody>
      </p:sp>
      <p:sp>
        <p:nvSpPr>
          <p:cNvPr id="20" name="Rectangle 149"/>
          <p:cNvSpPr/>
          <p:nvPr/>
        </p:nvSpPr>
        <p:spPr>
          <a:xfrm>
            <a:off x="4141574" y="5932170"/>
            <a:ext cx="72000" cy="72000"/>
          </a:xfrm>
          <a:prstGeom prst="rect">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 dirty="0">
              <a:solidFill>
                <a:schemeClr val="tx1"/>
              </a:solidFill>
            </a:endParaRPr>
          </a:p>
        </p:txBody>
      </p:sp>
      <p:sp>
        <p:nvSpPr>
          <p:cNvPr id="23" name="Rectangle 59"/>
          <p:cNvSpPr/>
          <p:nvPr/>
        </p:nvSpPr>
        <p:spPr>
          <a:xfrm rot="19843405">
            <a:off x="2483683" y="1874171"/>
            <a:ext cx="790922" cy="183796"/>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solidFill>
                  <a:schemeClr val="bg1"/>
                </a:solidFill>
              </a:rPr>
              <a:t>Indicative</a:t>
            </a:r>
            <a:endParaRPr lang="en-US" sz="800" dirty="0">
              <a:solidFill>
                <a:schemeClr val="bg1"/>
              </a:solidFill>
            </a:endParaRPr>
          </a:p>
        </p:txBody>
      </p:sp>
      <p:sp>
        <p:nvSpPr>
          <p:cNvPr id="24" name="Rectangle 59"/>
          <p:cNvSpPr/>
          <p:nvPr/>
        </p:nvSpPr>
        <p:spPr>
          <a:xfrm rot="19843405">
            <a:off x="2466099" y="4063456"/>
            <a:ext cx="790922" cy="183796"/>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solidFill>
                  <a:schemeClr val="bg1"/>
                </a:solidFill>
              </a:rPr>
              <a:t>Indicative</a:t>
            </a:r>
            <a:endParaRPr lang="en-US" sz="800" dirty="0">
              <a:solidFill>
                <a:schemeClr val="bg1"/>
              </a:solidFill>
            </a:endParaRPr>
          </a:p>
        </p:txBody>
      </p:sp>
    </p:spTree>
    <p:extLst>
      <p:ext uri="{BB962C8B-B14F-4D97-AF65-F5344CB8AC3E}">
        <p14:creationId xmlns:p14="http://schemas.microsoft.com/office/powerpoint/2010/main" val="19392436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Core statements:</a:t>
            </a:r>
          </a:p>
          <a:p>
            <a:pPr lvl="2"/>
            <a:r>
              <a:rPr lang="en-US" dirty="0"/>
              <a:t>2.5 months between signing and closing for the development of the TOM and the assurance of day-1 readiness</a:t>
            </a:r>
          </a:p>
        </p:txBody>
      </p:sp>
      <p:sp>
        <p:nvSpPr>
          <p:cNvPr id="4" name="Titel 3"/>
          <p:cNvSpPr>
            <a:spLocks noGrp="1"/>
          </p:cNvSpPr>
          <p:nvPr>
            <p:ph type="title"/>
          </p:nvPr>
        </p:nvSpPr>
        <p:spPr/>
        <p:txBody>
          <a:bodyPr/>
          <a:lstStyle/>
          <a:p>
            <a:r>
              <a:rPr lang="en-US" dirty="0" smtClean="0"/>
              <a:t>5. What is the exact timeline of the project? What milestones have to be achieved? (1/2)</a:t>
            </a:r>
            <a:endParaRPr lang="en-US" dirty="0"/>
          </a:p>
        </p:txBody>
      </p:sp>
      <p:sp>
        <p:nvSpPr>
          <p:cNvPr id="2" name="Textplatzhalter 1"/>
          <p:cNvSpPr>
            <a:spLocks noGrp="1"/>
          </p:cNvSpPr>
          <p:nvPr>
            <p:ph type="body" sz="quarter" idx="13"/>
          </p:nvPr>
        </p:nvSpPr>
        <p:spPr/>
        <p:txBody>
          <a:bodyPr/>
          <a:lstStyle/>
          <a:p>
            <a:r>
              <a:rPr lang="en-US" dirty="0"/>
              <a:t>Integration </a:t>
            </a:r>
            <a:r>
              <a:rPr lang="en-US" dirty="0" smtClean="0"/>
              <a:t>Blueprint</a:t>
            </a:r>
            <a:endParaRPr lang="en-US" dirty="0"/>
          </a:p>
        </p:txBody>
      </p:sp>
      <p:grpSp>
        <p:nvGrpSpPr>
          <p:cNvPr id="124" name="Gruppieren 123"/>
          <p:cNvGrpSpPr/>
          <p:nvPr/>
        </p:nvGrpSpPr>
        <p:grpSpPr>
          <a:xfrm>
            <a:off x="2446338" y="1424354"/>
            <a:ext cx="7030589" cy="4615961"/>
            <a:chOff x="2446338" y="1424354"/>
            <a:chExt cx="7030589" cy="4615961"/>
          </a:xfrm>
        </p:grpSpPr>
        <p:grpSp>
          <p:nvGrpSpPr>
            <p:cNvPr id="14" name="Gruppieren 13"/>
            <p:cNvGrpSpPr/>
            <p:nvPr/>
          </p:nvGrpSpPr>
          <p:grpSpPr>
            <a:xfrm>
              <a:off x="2446338" y="1425622"/>
              <a:ext cx="6967470" cy="4359955"/>
              <a:chOff x="2446338" y="1425622"/>
              <a:chExt cx="6967470" cy="4359955"/>
            </a:xfrm>
          </p:grpSpPr>
          <p:sp>
            <p:nvSpPr>
              <p:cNvPr id="21" name="Rectangle 99"/>
              <p:cNvSpPr>
                <a:spLocks noChangeArrowheads="1"/>
              </p:cNvSpPr>
              <p:nvPr>
                <p:custDataLst>
                  <p:tags r:id="rId41"/>
                </p:custDataLst>
              </p:nvPr>
            </p:nvSpPr>
            <p:spPr bwMode="auto">
              <a:xfrm>
                <a:off x="2496528" y="5308330"/>
                <a:ext cx="1732746"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Validate high level operating style differences</a:t>
                </a:r>
                <a:endParaRPr lang="en-US" sz="750" dirty="0">
                  <a:solidFill>
                    <a:srgbClr val="000000"/>
                  </a:solidFill>
                </a:endParaRPr>
              </a:p>
            </p:txBody>
          </p:sp>
          <p:sp>
            <p:nvSpPr>
              <p:cNvPr id="22" name="Rectangle 98"/>
              <p:cNvSpPr>
                <a:spLocks noChangeArrowheads="1"/>
              </p:cNvSpPr>
              <p:nvPr>
                <p:custDataLst>
                  <p:tags r:id="rId42"/>
                </p:custDataLst>
              </p:nvPr>
            </p:nvSpPr>
            <p:spPr bwMode="auto">
              <a:xfrm>
                <a:off x="2496527" y="5190169"/>
                <a:ext cx="2432277"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Develop high level cultural baseline/operating style differences and alignment plan</a:t>
                </a:r>
                <a:endParaRPr lang="en-US" sz="750" dirty="0">
                  <a:solidFill>
                    <a:srgbClr val="000000"/>
                  </a:solidFill>
                </a:endParaRPr>
              </a:p>
            </p:txBody>
          </p:sp>
          <p:sp>
            <p:nvSpPr>
              <p:cNvPr id="25" name="Rectangle 97"/>
              <p:cNvSpPr>
                <a:spLocks noChangeArrowheads="1"/>
              </p:cNvSpPr>
              <p:nvPr>
                <p:custDataLst>
                  <p:tags r:id="rId43"/>
                </p:custDataLst>
              </p:nvPr>
            </p:nvSpPr>
            <p:spPr bwMode="auto">
              <a:xfrm>
                <a:off x="2496527" y="5072007"/>
                <a:ext cx="2653394"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Explain OD and reporting to MDs and define action plan to implement</a:t>
                </a:r>
                <a:endParaRPr lang="en-US" sz="750" dirty="0">
                  <a:solidFill>
                    <a:srgbClr val="000000"/>
                  </a:solidFill>
                </a:endParaRPr>
              </a:p>
            </p:txBody>
          </p:sp>
          <p:sp>
            <p:nvSpPr>
              <p:cNvPr id="26" name="Rectangle 96"/>
              <p:cNvSpPr>
                <a:spLocks noChangeArrowheads="1"/>
              </p:cNvSpPr>
              <p:nvPr>
                <p:custDataLst>
                  <p:tags r:id="rId44"/>
                </p:custDataLst>
              </p:nvPr>
            </p:nvSpPr>
            <p:spPr bwMode="auto">
              <a:xfrm>
                <a:off x="2496529" y="4953847"/>
                <a:ext cx="1905619"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Develop Day-1 organization design and reporting</a:t>
                </a:r>
                <a:endParaRPr lang="en-US" sz="750" dirty="0">
                  <a:solidFill>
                    <a:srgbClr val="000000"/>
                  </a:solidFill>
                </a:endParaRPr>
              </a:p>
            </p:txBody>
          </p:sp>
          <p:sp>
            <p:nvSpPr>
              <p:cNvPr id="27" name="Rectangle 95"/>
              <p:cNvSpPr>
                <a:spLocks noChangeArrowheads="1"/>
              </p:cNvSpPr>
              <p:nvPr>
                <p:custDataLst>
                  <p:tags r:id="rId45"/>
                </p:custDataLst>
              </p:nvPr>
            </p:nvSpPr>
            <p:spPr bwMode="auto">
              <a:xfrm>
                <a:off x="2496528" y="4835685"/>
                <a:ext cx="1571934"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Validate and start to action retention plan</a:t>
                </a:r>
                <a:endParaRPr lang="en-US" sz="750" dirty="0">
                  <a:solidFill>
                    <a:srgbClr val="000000"/>
                  </a:solidFill>
                </a:endParaRPr>
              </a:p>
            </p:txBody>
          </p:sp>
          <p:sp>
            <p:nvSpPr>
              <p:cNvPr id="28" name="Rectangle 93"/>
              <p:cNvSpPr>
                <a:spLocks noChangeArrowheads="1"/>
              </p:cNvSpPr>
              <p:nvPr>
                <p:custDataLst>
                  <p:tags r:id="rId46"/>
                </p:custDataLst>
              </p:nvPr>
            </p:nvSpPr>
            <p:spPr bwMode="auto">
              <a:xfrm>
                <a:off x="2496527" y="4717524"/>
                <a:ext cx="1420504"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Develop key employee retention plan</a:t>
                </a:r>
                <a:endParaRPr lang="en-US" sz="750" dirty="0">
                  <a:solidFill>
                    <a:srgbClr val="000000"/>
                  </a:solidFill>
                </a:endParaRPr>
              </a:p>
            </p:txBody>
          </p:sp>
          <p:sp>
            <p:nvSpPr>
              <p:cNvPr id="29" name="Rectangle 104"/>
              <p:cNvSpPr>
                <a:spLocks noChangeArrowheads="1"/>
              </p:cNvSpPr>
              <p:nvPr>
                <p:custDataLst>
                  <p:tags r:id="rId47"/>
                </p:custDataLst>
              </p:nvPr>
            </p:nvSpPr>
            <p:spPr bwMode="auto">
              <a:xfrm>
                <a:off x="2496527" y="4599363"/>
                <a:ext cx="282761" cy="118161"/>
              </a:xfrm>
              <a:prstGeom prst="rect">
                <a:avLst/>
              </a:prstGeom>
              <a:noFill/>
              <a:ln w="9525" algn="ctr">
                <a:noFill/>
                <a:miter lim="800000"/>
                <a:headEnd/>
                <a:tailEnd/>
              </a:ln>
            </p:spPr>
            <p:txBody>
              <a:bodyPr wrap="none" lIns="0" tIns="0" rIns="0" bIns="0"/>
              <a:lstStyle/>
              <a:p>
                <a:r>
                  <a:rPr lang="en-US" sz="800" b="1" dirty="0" smtClean="0">
                    <a:solidFill>
                      <a:schemeClr val="tx2"/>
                    </a:solidFill>
                  </a:rPr>
                  <a:t>People</a:t>
                </a:r>
                <a:endParaRPr lang="en-US" sz="800" b="1" dirty="0">
                  <a:solidFill>
                    <a:schemeClr val="tx2"/>
                  </a:solidFill>
                </a:endParaRPr>
              </a:p>
            </p:txBody>
          </p:sp>
          <p:sp>
            <p:nvSpPr>
              <p:cNvPr id="30" name="Rectangle 105"/>
              <p:cNvSpPr>
                <a:spLocks noChangeArrowheads="1"/>
              </p:cNvSpPr>
              <p:nvPr>
                <p:custDataLst>
                  <p:tags r:id="rId48"/>
                </p:custDataLst>
              </p:nvPr>
            </p:nvSpPr>
            <p:spPr bwMode="auto">
              <a:xfrm>
                <a:off x="2496527" y="4478133"/>
                <a:ext cx="2449699"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Share outline TOM, 100 Days-Plans and quick wins with MDs to validate</a:t>
                </a:r>
                <a:endParaRPr lang="en-US" sz="750" dirty="0">
                  <a:solidFill>
                    <a:srgbClr val="000000"/>
                  </a:solidFill>
                </a:endParaRPr>
              </a:p>
            </p:txBody>
          </p:sp>
          <p:sp>
            <p:nvSpPr>
              <p:cNvPr id="31" name="Rectangle 101"/>
              <p:cNvSpPr>
                <a:spLocks noChangeArrowheads="1"/>
              </p:cNvSpPr>
              <p:nvPr>
                <p:custDataLst>
                  <p:tags r:id="rId49"/>
                </p:custDataLst>
              </p:nvPr>
            </p:nvSpPr>
            <p:spPr bwMode="auto">
              <a:xfrm>
                <a:off x="2496529" y="3293450"/>
                <a:ext cx="2274145"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Validate and action Day-1 plans with [Buyer]/[Target] management</a:t>
                </a:r>
                <a:endParaRPr lang="en-US" sz="750" dirty="0">
                  <a:solidFill>
                    <a:srgbClr val="000000"/>
                  </a:solidFill>
                </a:endParaRPr>
              </a:p>
            </p:txBody>
          </p:sp>
          <p:sp>
            <p:nvSpPr>
              <p:cNvPr id="32" name="Rectangle 106"/>
              <p:cNvSpPr>
                <a:spLocks noChangeArrowheads="1"/>
              </p:cNvSpPr>
              <p:nvPr>
                <p:custDataLst>
                  <p:tags r:id="rId50"/>
                </p:custDataLst>
              </p:nvPr>
            </p:nvSpPr>
            <p:spPr bwMode="auto">
              <a:xfrm>
                <a:off x="2496529" y="3175289"/>
                <a:ext cx="3460133"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Develop detailed Day-1 plans by function/</a:t>
                </a:r>
                <a:r>
                  <a:rPr lang="en-US" sz="750" dirty="0" err="1" smtClean="0">
                    <a:solidFill>
                      <a:srgbClr val="000000"/>
                    </a:solidFill>
                  </a:rPr>
                  <a:t>workstream</a:t>
                </a:r>
                <a:r>
                  <a:rPr lang="en-US" sz="750" dirty="0" smtClean="0">
                    <a:solidFill>
                      <a:srgbClr val="000000"/>
                    </a:solidFill>
                  </a:rPr>
                  <a:t>, using the KPMG action database</a:t>
                </a:r>
                <a:endParaRPr lang="en-US" sz="750" dirty="0">
                  <a:solidFill>
                    <a:srgbClr val="000000"/>
                  </a:solidFill>
                </a:endParaRPr>
              </a:p>
            </p:txBody>
          </p:sp>
          <p:sp>
            <p:nvSpPr>
              <p:cNvPr id="33" name="Rectangle 121"/>
              <p:cNvSpPr>
                <a:spLocks noChangeArrowheads="1"/>
              </p:cNvSpPr>
              <p:nvPr>
                <p:custDataLst>
                  <p:tags r:id="rId51"/>
                </p:custDataLst>
              </p:nvPr>
            </p:nvSpPr>
            <p:spPr bwMode="auto">
              <a:xfrm>
                <a:off x="2496527" y="3057128"/>
                <a:ext cx="605725" cy="118161"/>
              </a:xfrm>
              <a:prstGeom prst="rect">
                <a:avLst/>
              </a:prstGeom>
              <a:noFill/>
              <a:ln w="9525" algn="ctr">
                <a:noFill/>
                <a:miter lim="800000"/>
                <a:headEnd/>
                <a:tailEnd/>
              </a:ln>
            </p:spPr>
            <p:txBody>
              <a:bodyPr wrap="none" lIns="0" tIns="0" rIns="0" bIns="0"/>
              <a:lstStyle/>
              <a:p>
                <a:r>
                  <a:rPr lang="en-US" sz="800" b="1" dirty="0" smtClean="0">
                    <a:solidFill>
                      <a:schemeClr val="tx2"/>
                    </a:solidFill>
                  </a:rPr>
                  <a:t>Taking control</a:t>
                </a:r>
                <a:endParaRPr lang="en-US" sz="800" b="1" dirty="0">
                  <a:solidFill>
                    <a:schemeClr val="tx2"/>
                  </a:solidFill>
                </a:endParaRPr>
              </a:p>
            </p:txBody>
          </p:sp>
          <p:sp>
            <p:nvSpPr>
              <p:cNvPr id="34" name="Rectangle 90"/>
              <p:cNvSpPr>
                <a:spLocks noChangeArrowheads="1"/>
              </p:cNvSpPr>
              <p:nvPr>
                <p:custDataLst>
                  <p:tags r:id="rId52"/>
                </p:custDataLst>
              </p:nvPr>
            </p:nvSpPr>
            <p:spPr bwMode="auto">
              <a:xfrm>
                <a:off x="2496529" y="3647933"/>
                <a:ext cx="1787690"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Develop governance and delegated authorities</a:t>
                </a:r>
                <a:endParaRPr lang="en-US" sz="750" dirty="0">
                  <a:solidFill>
                    <a:srgbClr val="000000"/>
                  </a:solidFill>
                </a:endParaRPr>
              </a:p>
            </p:txBody>
          </p:sp>
          <p:sp>
            <p:nvSpPr>
              <p:cNvPr id="35" name="Rectangle 118"/>
              <p:cNvSpPr>
                <a:spLocks noChangeArrowheads="1"/>
              </p:cNvSpPr>
              <p:nvPr>
                <p:custDataLst>
                  <p:tags r:id="rId53"/>
                </p:custDataLst>
              </p:nvPr>
            </p:nvSpPr>
            <p:spPr bwMode="auto">
              <a:xfrm>
                <a:off x="2496528" y="1754285"/>
                <a:ext cx="769216" cy="118161"/>
              </a:xfrm>
              <a:prstGeom prst="rect">
                <a:avLst/>
              </a:prstGeom>
              <a:noFill/>
              <a:ln w="9525" algn="ctr">
                <a:noFill/>
                <a:miter lim="800000"/>
                <a:headEnd/>
                <a:tailEnd/>
              </a:ln>
            </p:spPr>
            <p:txBody>
              <a:bodyPr wrap="none" lIns="0" tIns="0" rIns="0" bIns="0"/>
              <a:lstStyle/>
              <a:p>
                <a:r>
                  <a:rPr lang="en-US" sz="800" b="1" dirty="0" smtClean="0">
                    <a:solidFill>
                      <a:schemeClr val="tx2"/>
                    </a:solidFill>
                  </a:rPr>
                  <a:t>Vision &amp; approach</a:t>
                </a:r>
                <a:endParaRPr lang="en-US" sz="800" b="1" dirty="0">
                  <a:solidFill>
                    <a:schemeClr val="tx2"/>
                  </a:solidFill>
                </a:endParaRPr>
              </a:p>
            </p:txBody>
          </p:sp>
          <p:sp>
            <p:nvSpPr>
              <p:cNvPr id="36" name="Rectangle 117"/>
              <p:cNvSpPr>
                <a:spLocks noChangeArrowheads="1"/>
              </p:cNvSpPr>
              <p:nvPr>
                <p:custDataLst>
                  <p:tags r:id="rId54"/>
                </p:custDataLst>
              </p:nvPr>
            </p:nvSpPr>
            <p:spPr bwMode="auto">
              <a:xfrm>
                <a:off x="2496527" y="1872446"/>
                <a:ext cx="1516991"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Outline integration blueprint established</a:t>
                </a:r>
                <a:endParaRPr lang="en-US" sz="750" dirty="0">
                  <a:solidFill>
                    <a:srgbClr val="000000"/>
                  </a:solidFill>
                </a:endParaRPr>
              </a:p>
            </p:txBody>
          </p:sp>
          <p:sp>
            <p:nvSpPr>
              <p:cNvPr id="37" name="Rectangle 115"/>
              <p:cNvSpPr>
                <a:spLocks noChangeArrowheads="1"/>
              </p:cNvSpPr>
              <p:nvPr>
                <p:custDataLst>
                  <p:tags r:id="rId55"/>
                </p:custDataLst>
              </p:nvPr>
            </p:nvSpPr>
            <p:spPr bwMode="auto">
              <a:xfrm>
                <a:off x="2496527" y="2108769"/>
                <a:ext cx="1018474" cy="118161"/>
              </a:xfrm>
              <a:prstGeom prst="rect">
                <a:avLst/>
              </a:prstGeom>
              <a:noFill/>
              <a:ln w="9525" algn="ctr">
                <a:noFill/>
                <a:miter lim="800000"/>
                <a:headEnd/>
                <a:tailEnd/>
              </a:ln>
            </p:spPr>
            <p:txBody>
              <a:bodyPr wrap="none" lIns="0" tIns="0" rIns="0" bIns="0"/>
              <a:lstStyle/>
              <a:p>
                <a:r>
                  <a:rPr lang="en-US" sz="750" dirty="0" err="1" smtClean="0">
                    <a:solidFill>
                      <a:srgbClr val="000000"/>
                    </a:solidFill>
                  </a:rPr>
                  <a:t>Workstream</a:t>
                </a:r>
                <a:r>
                  <a:rPr lang="en-US" sz="750" dirty="0" smtClean="0">
                    <a:solidFill>
                      <a:srgbClr val="000000"/>
                    </a:solidFill>
                  </a:rPr>
                  <a:t> leader kick-off</a:t>
                </a:r>
                <a:endParaRPr lang="en-US" sz="750" dirty="0">
                  <a:solidFill>
                    <a:srgbClr val="000000"/>
                  </a:solidFill>
                </a:endParaRPr>
              </a:p>
            </p:txBody>
          </p:sp>
          <p:sp>
            <p:nvSpPr>
              <p:cNvPr id="38" name="Rectangle 114"/>
              <p:cNvSpPr>
                <a:spLocks noChangeArrowheads="1"/>
              </p:cNvSpPr>
              <p:nvPr>
                <p:custDataLst>
                  <p:tags r:id="rId56"/>
                </p:custDataLst>
              </p:nvPr>
            </p:nvSpPr>
            <p:spPr bwMode="auto">
              <a:xfrm>
                <a:off x="2496529" y="2226930"/>
                <a:ext cx="1078778"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Finalize integration blueprint</a:t>
                </a:r>
                <a:endParaRPr lang="en-US" sz="750" dirty="0">
                  <a:solidFill>
                    <a:srgbClr val="000000"/>
                  </a:solidFill>
                </a:endParaRPr>
              </a:p>
            </p:txBody>
          </p:sp>
          <p:sp>
            <p:nvSpPr>
              <p:cNvPr id="39" name="Rectangle 113"/>
              <p:cNvSpPr>
                <a:spLocks noChangeArrowheads="1"/>
              </p:cNvSpPr>
              <p:nvPr>
                <p:custDataLst>
                  <p:tags r:id="rId57"/>
                </p:custDataLst>
              </p:nvPr>
            </p:nvSpPr>
            <p:spPr bwMode="auto">
              <a:xfrm>
                <a:off x="2496529" y="2345092"/>
                <a:ext cx="2484541"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Finalize </a:t>
                </a:r>
                <a:r>
                  <a:rPr lang="en-US" sz="750" dirty="0" err="1" smtClean="0">
                    <a:solidFill>
                      <a:srgbClr val="000000"/>
                    </a:solidFill>
                  </a:rPr>
                  <a:t>workplan</a:t>
                </a:r>
                <a:r>
                  <a:rPr lang="en-US" sz="750" dirty="0" smtClean="0">
                    <a:solidFill>
                      <a:srgbClr val="000000"/>
                    </a:solidFill>
                  </a:rPr>
                  <a:t> &amp; </a:t>
                </a:r>
                <a:r>
                  <a:rPr lang="en-US" sz="750" dirty="0" err="1" smtClean="0">
                    <a:solidFill>
                      <a:srgbClr val="000000"/>
                    </a:solidFill>
                  </a:rPr>
                  <a:t>workstream</a:t>
                </a:r>
                <a:r>
                  <a:rPr lang="en-US" sz="750" dirty="0" smtClean="0">
                    <a:solidFill>
                      <a:srgbClr val="000000"/>
                    </a:solidFill>
                  </a:rPr>
                  <a:t> scopes and objectives</a:t>
                </a:r>
                <a:endParaRPr lang="en-US" sz="750" dirty="0">
                  <a:solidFill>
                    <a:srgbClr val="000000"/>
                  </a:solidFill>
                </a:endParaRPr>
              </a:p>
            </p:txBody>
          </p:sp>
          <p:sp>
            <p:nvSpPr>
              <p:cNvPr id="40" name="Rectangle 112"/>
              <p:cNvSpPr>
                <a:spLocks noChangeArrowheads="1"/>
              </p:cNvSpPr>
              <p:nvPr>
                <p:custDataLst>
                  <p:tags r:id="rId58"/>
                </p:custDataLst>
              </p:nvPr>
            </p:nvSpPr>
            <p:spPr bwMode="auto">
              <a:xfrm>
                <a:off x="2496529" y="2463252"/>
                <a:ext cx="1100220" cy="118161"/>
              </a:xfrm>
              <a:prstGeom prst="rect">
                <a:avLst/>
              </a:prstGeom>
              <a:noFill/>
              <a:ln w="9525" algn="ctr">
                <a:noFill/>
                <a:miter lim="800000"/>
                <a:headEnd/>
                <a:tailEnd/>
              </a:ln>
            </p:spPr>
            <p:txBody>
              <a:bodyPr wrap="none" lIns="0" tIns="0" rIns="0" bIns="0"/>
              <a:lstStyle/>
              <a:p>
                <a:r>
                  <a:rPr lang="en-US" sz="750" dirty="0" err="1" smtClean="0">
                    <a:solidFill>
                      <a:srgbClr val="000000"/>
                    </a:solidFill>
                  </a:rPr>
                  <a:t>Workstream</a:t>
                </a:r>
                <a:r>
                  <a:rPr lang="en-US" sz="750" dirty="0" smtClean="0">
                    <a:solidFill>
                      <a:srgbClr val="000000"/>
                    </a:solidFill>
                  </a:rPr>
                  <a:t> leader meetings</a:t>
                </a:r>
                <a:endParaRPr lang="en-US" sz="750" dirty="0">
                  <a:solidFill>
                    <a:srgbClr val="000000"/>
                  </a:solidFill>
                </a:endParaRPr>
              </a:p>
            </p:txBody>
          </p:sp>
          <p:sp>
            <p:nvSpPr>
              <p:cNvPr id="41" name="Rectangle 111"/>
              <p:cNvSpPr>
                <a:spLocks noChangeArrowheads="1"/>
              </p:cNvSpPr>
              <p:nvPr>
                <p:custDataLst>
                  <p:tags r:id="rId59"/>
                </p:custDataLst>
              </p:nvPr>
            </p:nvSpPr>
            <p:spPr bwMode="auto">
              <a:xfrm>
                <a:off x="2496529" y="2581414"/>
                <a:ext cx="1492868"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Integration steering committee updates</a:t>
                </a:r>
                <a:endParaRPr lang="en-US" sz="750" dirty="0">
                  <a:solidFill>
                    <a:srgbClr val="000000"/>
                  </a:solidFill>
                </a:endParaRPr>
              </a:p>
            </p:txBody>
          </p:sp>
          <p:sp>
            <p:nvSpPr>
              <p:cNvPr id="42" name="Rectangle 110"/>
              <p:cNvSpPr>
                <a:spLocks noChangeArrowheads="1"/>
              </p:cNvSpPr>
              <p:nvPr>
                <p:custDataLst>
                  <p:tags r:id="rId60"/>
                </p:custDataLst>
              </p:nvPr>
            </p:nvSpPr>
            <p:spPr bwMode="auto">
              <a:xfrm>
                <a:off x="2496527" y="2699575"/>
                <a:ext cx="1043936"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Validate blueprint with MDs</a:t>
                </a:r>
                <a:endParaRPr lang="en-US" sz="750" dirty="0">
                  <a:solidFill>
                    <a:srgbClr val="000000"/>
                  </a:solidFill>
                </a:endParaRPr>
              </a:p>
            </p:txBody>
          </p:sp>
          <p:sp>
            <p:nvSpPr>
              <p:cNvPr id="43" name="Rectangle 109"/>
              <p:cNvSpPr>
                <a:spLocks noChangeArrowheads="1"/>
              </p:cNvSpPr>
              <p:nvPr>
                <p:custDataLst>
                  <p:tags r:id="rId61"/>
                </p:custDataLst>
              </p:nvPr>
            </p:nvSpPr>
            <p:spPr bwMode="auto">
              <a:xfrm>
                <a:off x="2496529" y="2817737"/>
                <a:ext cx="2054369"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Identify [Target] resources to be part of integration team</a:t>
                </a:r>
                <a:endParaRPr lang="en-US" sz="750" dirty="0">
                  <a:solidFill>
                    <a:srgbClr val="000000"/>
                  </a:solidFill>
                </a:endParaRPr>
              </a:p>
            </p:txBody>
          </p:sp>
          <p:sp>
            <p:nvSpPr>
              <p:cNvPr id="44" name="Rectangle 89"/>
              <p:cNvSpPr>
                <a:spLocks noChangeArrowheads="1"/>
              </p:cNvSpPr>
              <p:nvPr>
                <p:custDataLst>
                  <p:tags r:id="rId62"/>
                </p:custDataLst>
              </p:nvPr>
            </p:nvSpPr>
            <p:spPr bwMode="auto">
              <a:xfrm>
                <a:off x="2496529" y="3766096"/>
                <a:ext cx="3438691"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Explain governance and delegated authorities to MDs and define action plan to implement</a:t>
                </a:r>
                <a:endParaRPr lang="en-US" sz="750" dirty="0">
                  <a:solidFill>
                    <a:srgbClr val="000000"/>
                  </a:solidFill>
                </a:endParaRPr>
              </a:p>
            </p:txBody>
          </p:sp>
          <p:sp>
            <p:nvSpPr>
              <p:cNvPr id="45" name="Rectangle 108"/>
              <p:cNvSpPr>
                <a:spLocks noChangeArrowheads="1"/>
              </p:cNvSpPr>
              <p:nvPr>
                <p:custDataLst>
                  <p:tags r:id="rId63"/>
                </p:custDataLst>
              </p:nvPr>
            </p:nvSpPr>
            <p:spPr bwMode="auto">
              <a:xfrm>
                <a:off x="2496527" y="2935897"/>
                <a:ext cx="1415143"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Plan for joint integration team kick-off</a:t>
                </a:r>
                <a:endParaRPr lang="en-US" sz="750" dirty="0">
                  <a:solidFill>
                    <a:srgbClr val="000000"/>
                  </a:solidFill>
                </a:endParaRPr>
              </a:p>
            </p:txBody>
          </p:sp>
          <p:sp>
            <p:nvSpPr>
              <p:cNvPr id="46" name="Rectangle 92"/>
              <p:cNvSpPr>
                <a:spLocks noChangeArrowheads="1"/>
              </p:cNvSpPr>
              <p:nvPr>
                <p:custDataLst>
                  <p:tags r:id="rId64"/>
                </p:custDataLst>
              </p:nvPr>
            </p:nvSpPr>
            <p:spPr bwMode="auto">
              <a:xfrm>
                <a:off x="2496527" y="3411611"/>
                <a:ext cx="1338758"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Agree financial taking control plans</a:t>
                </a:r>
                <a:endParaRPr lang="en-US" sz="750" dirty="0">
                  <a:solidFill>
                    <a:srgbClr val="000000"/>
                  </a:solidFill>
                </a:endParaRPr>
              </a:p>
            </p:txBody>
          </p:sp>
          <p:sp>
            <p:nvSpPr>
              <p:cNvPr id="47" name="Rectangle 88"/>
              <p:cNvSpPr>
                <a:spLocks noChangeArrowheads="1"/>
              </p:cNvSpPr>
              <p:nvPr>
                <p:custDataLst>
                  <p:tags r:id="rId65"/>
                </p:custDataLst>
              </p:nvPr>
            </p:nvSpPr>
            <p:spPr bwMode="auto">
              <a:xfrm>
                <a:off x="2496527" y="3887326"/>
                <a:ext cx="230497" cy="118161"/>
              </a:xfrm>
              <a:prstGeom prst="rect">
                <a:avLst/>
              </a:prstGeom>
              <a:noFill/>
              <a:ln w="9525" algn="ctr">
                <a:noFill/>
                <a:miter lim="800000"/>
                <a:headEnd/>
                <a:tailEnd/>
              </a:ln>
            </p:spPr>
            <p:txBody>
              <a:bodyPr wrap="none" lIns="0" tIns="0" rIns="0" bIns="0"/>
              <a:lstStyle/>
              <a:p>
                <a:r>
                  <a:rPr lang="en-US" sz="800" b="1" dirty="0" smtClean="0">
                    <a:solidFill>
                      <a:schemeClr val="tx2"/>
                    </a:solidFill>
                  </a:rPr>
                  <a:t>Value</a:t>
                </a:r>
                <a:endParaRPr lang="en-US" sz="800" b="1" dirty="0">
                  <a:solidFill>
                    <a:schemeClr val="tx2"/>
                  </a:solidFill>
                </a:endParaRPr>
              </a:p>
            </p:txBody>
          </p:sp>
          <p:sp>
            <p:nvSpPr>
              <p:cNvPr id="48" name="Rectangle 87"/>
              <p:cNvSpPr>
                <a:spLocks noChangeArrowheads="1"/>
              </p:cNvSpPr>
              <p:nvPr>
                <p:custDataLst>
                  <p:tags r:id="rId66"/>
                </p:custDataLst>
              </p:nvPr>
            </p:nvSpPr>
            <p:spPr bwMode="auto">
              <a:xfrm>
                <a:off x="2496528" y="4005488"/>
                <a:ext cx="1514311"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Develop high level Interim and Target Operating Model</a:t>
                </a:r>
                <a:endParaRPr lang="en-US" sz="750" dirty="0">
                  <a:solidFill>
                    <a:srgbClr val="000000"/>
                  </a:solidFill>
                </a:endParaRPr>
              </a:p>
            </p:txBody>
          </p:sp>
          <p:sp>
            <p:nvSpPr>
              <p:cNvPr id="49" name="Rectangle 86"/>
              <p:cNvSpPr>
                <a:spLocks noChangeArrowheads="1"/>
              </p:cNvSpPr>
              <p:nvPr>
                <p:custDataLst>
                  <p:tags r:id="rId67"/>
                </p:custDataLst>
              </p:nvPr>
            </p:nvSpPr>
            <p:spPr bwMode="auto">
              <a:xfrm>
                <a:off x="2496529" y="4123649"/>
                <a:ext cx="1786350"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Share and validate across the integration team</a:t>
                </a:r>
                <a:endParaRPr lang="en-US" sz="750" dirty="0">
                  <a:solidFill>
                    <a:srgbClr val="000000"/>
                  </a:solidFill>
                </a:endParaRPr>
              </a:p>
            </p:txBody>
          </p:sp>
          <p:sp>
            <p:nvSpPr>
              <p:cNvPr id="50" name="Rectangle 85"/>
              <p:cNvSpPr>
                <a:spLocks noChangeArrowheads="1"/>
              </p:cNvSpPr>
              <p:nvPr>
                <p:custDataLst>
                  <p:tags r:id="rId68"/>
                </p:custDataLst>
              </p:nvPr>
            </p:nvSpPr>
            <p:spPr bwMode="auto">
              <a:xfrm>
                <a:off x="2496529" y="4241810"/>
                <a:ext cx="1696563"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Develop 100 Days-Plans for each </a:t>
                </a:r>
                <a:r>
                  <a:rPr lang="en-US" sz="750" dirty="0" err="1" smtClean="0">
                    <a:solidFill>
                      <a:srgbClr val="000000"/>
                    </a:solidFill>
                  </a:rPr>
                  <a:t>workstream</a:t>
                </a:r>
                <a:endParaRPr lang="en-US" sz="750" dirty="0">
                  <a:solidFill>
                    <a:srgbClr val="000000"/>
                  </a:solidFill>
                </a:endParaRPr>
              </a:p>
            </p:txBody>
          </p:sp>
          <p:sp>
            <p:nvSpPr>
              <p:cNvPr id="51" name="Rectangle 107"/>
              <p:cNvSpPr>
                <a:spLocks noChangeArrowheads="1"/>
              </p:cNvSpPr>
              <p:nvPr>
                <p:custDataLst>
                  <p:tags r:id="rId69"/>
                </p:custDataLst>
              </p:nvPr>
            </p:nvSpPr>
            <p:spPr bwMode="auto">
              <a:xfrm>
                <a:off x="2496527" y="4359971"/>
                <a:ext cx="1050637"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Assess synergy cases and identify potential quick wins</a:t>
                </a:r>
                <a:endParaRPr lang="en-US" sz="750" dirty="0">
                  <a:solidFill>
                    <a:srgbClr val="000000"/>
                  </a:solidFill>
                </a:endParaRPr>
              </a:p>
            </p:txBody>
          </p:sp>
          <p:sp>
            <p:nvSpPr>
              <p:cNvPr id="52" name="Rectangle 91"/>
              <p:cNvSpPr>
                <a:spLocks noChangeArrowheads="1"/>
              </p:cNvSpPr>
              <p:nvPr>
                <p:custDataLst>
                  <p:tags r:id="rId70"/>
                </p:custDataLst>
              </p:nvPr>
            </p:nvSpPr>
            <p:spPr bwMode="auto">
              <a:xfrm>
                <a:off x="2496527" y="3529773"/>
                <a:ext cx="1843974"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Validate and action financial taking control plans</a:t>
                </a:r>
                <a:endParaRPr lang="en-US" sz="750" dirty="0">
                  <a:solidFill>
                    <a:srgbClr val="000000"/>
                  </a:solidFill>
                </a:endParaRPr>
              </a:p>
            </p:txBody>
          </p:sp>
          <p:sp>
            <p:nvSpPr>
              <p:cNvPr id="53" name="Rectangle 116"/>
              <p:cNvSpPr>
                <a:spLocks noChangeArrowheads="1"/>
              </p:cNvSpPr>
              <p:nvPr>
                <p:custDataLst>
                  <p:tags r:id="rId71"/>
                </p:custDataLst>
              </p:nvPr>
            </p:nvSpPr>
            <p:spPr bwMode="auto">
              <a:xfrm>
                <a:off x="2496527" y="1990608"/>
                <a:ext cx="2394754"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Plan for </a:t>
                </a:r>
                <a:r>
                  <a:rPr lang="en-US" sz="750" dirty="0" err="1" smtClean="0">
                    <a:solidFill>
                      <a:srgbClr val="000000"/>
                    </a:solidFill>
                  </a:rPr>
                  <a:t>workstream</a:t>
                </a:r>
                <a:r>
                  <a:rPr lang="en-US" sz="750" dirty="0" smtClean="0">
                    <a:solidFill>
                      <a:srgbClr val="000000"/>
                    </a:solidFill>
                  </a:rPr>
                  <a:t> leader launch event and meet one-on-one</a:t>
                </a:r>
                <a:endParaRPr lang="en-US" sz="750" dirty="0">
                  <a:solidFill>
                    <a:srgbClr val="000000"/>
                  </a:solidFill>
                </a:endParaRPr>
              </a:p>
            </p:txBody>
          </p:sp>
          <p:sp>
            <p:nvSpPr>
              <p:cNvPr id="54" name="Rectangle 103"/>
              <p:cNvSpPr>
                <a:spLocks noChangeArrowheads="1"/>
              </p:cNvSpPr>
              <p:nvPr>
                <p:custDataLst>
                  <p:tags r:id="rId72"/>
                </p:custDataLst>
              </p:nvPr>
            </p:nvSpPr>
            <p:spPr bwMode="auto">
              <a:xfrm>
                <a:off x="2466047" y="1425622"/>
                <a:ext cx="1029195" cy="118161"/>
              </a:xfrm>
              <a:prstGeom prst="rect">
                <a:avLst/>
              </a:prstGeom>
              <a:noFill/>
              <a:ln w="9525" algn="ctr">
                <a:noFill/>
                <a:miter lim="800000"/>
                <a:headEnd/>
                <a:tailEnd/>
              </a:ln>
            </p:spPr>
            <p:txBody>
              <a:bodyPr wrap="none" lIns="0" tIns="0" rIns="0" bIns="0" anchor="b"/>
              <a:lstStyle/>
              <a:p>
                <a:r>
                  <a:rPr lang="en-US" sz="900" b="1" dirty="0" smtClean="0">
                    <a:solidFill>
                      <a:schemeClr val="tx2"/>
                    </a:solidFill>
                  </a:rPr>
                  <a:t>Activities and milestones</a:t>
                </a:r>
                <a:endParaRPr lang="en-US" sz="900" b="1" dirty="0">
                  <a:solidFill>
                    <a:schemeClr val="tx2"/>
                  </a:solidFill>
                </a:endParaRPr>
              </a:p>
            </p:txBody>
          </p:sp>
          <p:sp>
            <p:nvSpPr>
              <p:cNvPr id="55" name="Rectangle 94"/>
              <p:cNvSpPr>
                <a:spLocks noChangeArrowheads="1"/>
              </p:cNvSpPr>
              <p:nvPr>
                <p:custDataLst>
                  <p:tags r:id="rId73"/>
                </p:custDataLst>
              </p:nvPr>
            </p:nvSpPr>
            <p:spPr bwMode="auto">
              <a:xfrm>
                <a:off x="2496528" y="5662814"/>
                <a:ext cx="1652341"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Validate full communication plan with MDs</a:t>
                </a:r>
                <a:endParaRPr lang="en-US" sz="750" dirty="0">
                  <a:solidFill>
                    <a:srgbClr val="000000"/>
                  </a:solidFill>
                </a:endParaRPr>
              </a:p>
            </p:txBody>
          </p:sp>
          <p:sp>
            <p:nvSpPr>
              <p:cNvPr id="56" name="Rectangle 102"/>
              <p:cNvSpPr>
                <a:spLocks noChangeArrowheads="1"/>
              </p:cNvSpPr>
              <p:nvPr>
                <p:custDataLst>
                  <p:tags r:id="rId74"/>
                </p:custDataLst>
              </p:nvPr>
            </p:nvSpPr>
            <p:spPr bwMode="auto">
              <a:xfrm>
                <a:off x="2496529" y="5544652"/>
                <a:ext cx="1508950"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Deliver announcement communications</a:t>
                </a:r>
                <a:endParaRPr lang="en-US" sz="750" dirty="0">
                  <a:solidFill>
                    <a:srgbClr val="000000"/>
                  </a:solidFill>
                </a:endParaRPr>
              </a:p>
            </p:txBody>
          </p:sp>
          <p:sp>
            <p:nvSpPr>
              <p:cNvPr id="57" name="Rectangle 100"/>
              <p:cNvSpPr>
                <a:spLocks noChangeArrowheads="1"/>
              </p:cNvSpPr>
              <p:nvPr>
                <p:custDataLst>
                  <p:tags r:id="rId75"/>
                </p:custDataLst>
              </p:nvPr>
            </p:nvSpPr>
            <p:spPr bwMode="auto">
              <a:xfrm>
                <a:off x="2496528" y="5426491"/>
                <a:ext cx="2243324" cy="118161"/>
              </a:xfrm>
              <a:prstGeom prst="rect">
                <a:avLst/>
              </a:prstGeom>
              <a:noFill/>
              <a:ln w="9525" algn="ctr">
                <a:noFill/>
                <a:miter lim="800000"/>
                <a:headEnd/>
                <a:tailEnd/>
              </a:ln>
            </p:spPr>
            <p:txBody>
              <a:bodyPr wrap="none" lIns="0" tIns="0" rIns="0" bIns="0"/>
              <a:lstStyle/>
              <a:p>
                <a:r>
                  <a:rPr lang="en-US" sz="750" dirty="0" smtClean="0">
                    <a:solidFill>
                      <a:srgbClr val="000000"/>
                    </a:solidFill>
                  </a:rPr>
                  <a:t>Develop communications plan announcement and for first 100 days</a:t>
                </a:r>
                <a:endParaRPr lang="en-US" sz="750" dirty="0">
                  <a:solidFill>
                    <a:srgbClr val="000000"/>
                  </a:solidFill>
                </a:endParaRPr>
              </a:p>
            </p:txBody>
          </p:sp>
          <p:cxnSp>
            <p:nvCxnSpPr>
              <p:cNvPr id="58" name="Gerade Verbindung 131"/>
              <p:cNvCxnSpPr/>
              <p:nvPr>
                <p:custDataLst>
                  <p:tags r:id="rId76"/>
                </p:custDataLst>
              </p:nvPr>
            </p:nvCxnSpPr>
            <p:spPr bwMode="auto">
              <a:xfrm>
                <a:off x="2446338" y="1749681"/>
                <a:ext cx="0" cy="4035896"/>
              </a:xfrm>
              <a:prstGeom prst="line">
                <a:avLst/>
              </a:prstGeom>
              <a:ln w="6350">
                <a:solidFill>
                  <a:schemeClr val="tx2"/>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59" name="Gerade Verbindung 117"/>
              <p:cNvCxnSpPr/>
              <p:nvPr>
                <p:custDataLst>
                  <p:tags r:id="rId77"/>
                </p:custDataLst>
              </p:nvPr>
            </p:nvCxnSpPr>
            <p:spPr bwMode="auto">
              <a:xfrm>
                <a:off x="2450951" y="4597827"/>
                <a:ext cx="6962857" cy="0"/>
              </a:xfrm>
              <a:prstGeom prst="line">
                <a:avLst/>
              </a:prstGeom>
              <a:ln w="6350">
                <a:solidFill>
                  <a:schemeClr val="tx2"/>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60" name="Gerade Verbindung 116"/>
              <p:cNvCxnSpPr/>
              <p:nvPr>
                <p:custDataLst>
                  <p:tags r:id="rId78"/>
                </p:custDataLst>
              </p:nvPr>
            </p:nvCxnSpPr>
            <p:spPr bwMode="auto">
              <a:xfrm>
                <a:off x="2450951" y="3885790"/>
                <a:ext cx="6962857" cy="0"/>
              </a:xfrm>
              <a:prstGeom prst="line">
                <a:avLst/>
              </a:prstGeom>
              <a:ln w="6350">
                <a:solidFill>
                  <a:schemeClr val="tx2"/>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61" name="Gerade Verbindung 115"/>
              <p:cNvCxnSpPr/>
              <p:nvPr>
                <p:custDataLst>
                  <p:tags r:id="rId79"/>
                </p:custDataLst>
              </p:nvPr>
            </p:nvCxnSpPr>
            <p:spPr bwMode="auto">
              <a:xfrm>
                <a:off x="2450951" y="3055593"/>
                <a:ext cx="6962857" cy="0"/>
              </a:xfrm>
              <a:prstGeom prst="line">
                <a:avLst/>
              </a:prstGeom>
              <a:ln w="6350">
                <a:solidFill>
                  <a:schemeClr val="tx2"/>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62" name="Gerade Verbindung 130"/>
              <p:cNvCxnSpPr/>
              <p:nvPr>
                <p:custDataLst>
                  <p:tags r:id="rId80"/>
                </p:custDataLst>
              </p:nvPr>
            </p:nvCxnSpPr>
            <p:spPr bwMode="auto">
              <a:xfrm>
                <a:off x="2450951" y="5785577"/>
                <a:ext cx="6962857" cy="0"/>
              </a:xfrm>
              <a:prstGeom prst="line">
                <a:avLst/>
              </a:prstGeom>
              <a:ln w="6350">
                <a:solidFill>
                  <a:schemeClr val="tx2"/>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63" name="Gerade Verbindung 129"/>
              <p:cNvCxnSpPr/>
              <p:nvPr>
                <p:custDataLst>
                  <p:tags r:id="rId81"/>
                </p:custDataLst>
              </p:nvPr>
            </p:nvCxnSpPr>
            <p:spPr bwMode="auto">
              <a:xfrm>
                <a:off x="2450951" y="1749681"/>
                <a:ext cx="6962857" cy="0"/>
              </a:xfrm>
              <a:prstGeom prst="line">
                <a:avLst/>
              </a:prstGeom>
              <a:ln w="6350">
                <a:solidFill>
                  <a:schemeClr val="tx2"/>
                </a:solidFill>
                <a:headEnd type="none"/>
                <a:tailEnd type="none"/>
              </a:ln>
              <a:effectLst/>
            </p:spPr>
            <p:style>
              <a:lnRef idx="1">
                <a:schemeClr val="accent1"/>
              </a:lnRef>
              <a:fillRef idx="0">
                <a:schemeClr val="accent1"/>
              </a:fillRef>
              <a:effectRef idx="0">
                <a:schemeClr val="accent1"/>
              </a:effectRef>
              <a:fontRef idx="minor">
                <a:schemeClr val="tx1"/>
              </a:fontRef>
            </p:style>
          </p:cxnSp>
        </p:grpSp>
        <p:grpSp>
          <p:nvGrpSpPr>
            <p:cNvPr id="13" name="Gruppieren 12"/>
            <p:cNvGrpSpPr/>
            <p:nvPr/>
          </p:nvGrpSpPr>
          <p:grpSpPr>
            <a:xfrm>
              <a:off x="6184130" y="1424354"/>
              <a:ext cx="3292797" cy="4615961"/>
              <a:chOff x="6184130" y="1424354"/>
              <a:chExt cx="3292797" cy="4615961"/>
            </a:xfrm>
          </p:grpSpPr>
          <p:sp>
            <p:nvSpPr>
              <p:cNvPr id="65" name="Rechteck 101"/>
              <p:cNvSpPr/>
              <p:nvPr/>
            </p:nvSpPr>
            <p:spPr>
              <a:xfrm>
                <a:off x="7764348" y="1763492"/>
                <a:ext cx="1067567" cy="401901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67" name="Rectangle 46"/>
              <p:cNvSpPr>
                <a:spLocks noChangeArrowheads="1"/>
              </p:cNvSpPr>
              <p:nvPr>
                <p:custDataLst>
                  <p:tags r:id="rId1"/>
                </p:custDataLst>
              </p:nvPr>
            </p:nvSpPr>
            <p:spPr bwMode="gray">
              <a:xfrm>
                <a:off x="7665975" y="4976863"/>
                <a:ext cx="1406282"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68" name="Rectangle 44"/>
              <p:cNvSpPr>
                <a:spLocks noChangeArrowheads="1"/>
              </p:cNvSpPr>
              <p:nvPr>
                <p:custDataLst>
                  <p:tags r:id="rId2"/>
                </p:custDataLst>
              </p:nvPr>
            </p:nvSpPr>
            <p:spPr bwMode="gray">
              <a:xfrm>
                <a:off x="7441807" y="5213185"/>
                <a:ext cx="1632687"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69" name="AutoShape 43"/>
              <p:cNvSpPr>
                <a:spLocks noChangeArrowheads="1"/>
              </p:cNvSpPr>
              <p:nvPr>
                <p:custDataLst>
                  <p:tags r:id="rId3"/>
                </p:custDataLst>
              </p:nvPr>
            </p:nvSpPr>
            <p:spPr bwMode="gray">
              <a:xfrm>
                <a:off x="8841976" y="5300655"/>
                <a:ext cx="634951" cy="122765"/>
              </a:xfrm>
              <a:prstGeom prst="rightArrow">
                <a:avLst>
                  <a:gd name="adj1" fmla="val 50000"/>
                  <a:gd name="adj2" fmla="val 40628"/>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70" name="AutoShape 64"/>
              <p:cNvSpPr>
                <a:spLocks noChangeArrowheads="1"/>
              </p:cNvSpPr>
              <p:nvPr>
                <p:custDataLst>
                  <p:tags r:id="rId4"/>
                </p:custDataLst>
              </p:nvPr>
            </p:nvSpPr>
            <p:spPr bwMode="gray">
              <a:xfrm>
                <a:off x="8841976" y="5655139"/>
                <a:ext cx="634951" cy="122765"/>
              </a:xfrm>
              <a:prstGeom prst="rightArrow">
                <a:avLst>
                  <a:gd name="adj1" fmla="val 50000"/>
                  <a:gd name="adj2" fmla="val 40628"/>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71" name="AutoShape 45"/>
              <p:cNvSpPr>
                <a:spLocks noChangeArrowheads="1"/>
              </p:cNvSpPr>
              <p:nvPr>
                <p:custDataLst>
                  <p:tags r:id="rId5"/>
                </p:custDataLst>
              </p:nvPr>
            </p:nvSpPr>
            <p:spPr bwMode="gray">
              <a:xfrm>
                <a:off x="8841976" y="5064332"/>
                <a:ext cx="634951" cy="122765"/>
              </a:xfrm>
              <a:prstGeom prst="rightArrow">
                <a:avLst>
                  <a:gd name="adj1" fmla="val 50000"/>
                  <a:gd name="adj2" fmla="val 40628"/>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72" name="Rectangle 59"/>
              <p:cNvSpPr>
                <a:spLocks noChangeArrowheads="1"/>
              </p:cNvSpPr>
              <p:nvPr>
                <p:custDataLst>
                  <p:tags r:id="rId6"/>
                </p:custDataLst>
              </p:nvPr>
            </p:nvSpPr>
            <p:spPr bwMode="gray">
              <a:xfrm>
                <a:off x="8843094" y="2722592"/>
                <a:ext cx="266053"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73" name="Rectangle 60"/>
              <p:cNvSpPr>
                <a:spLocks noChangeArrowheads="1"/>
              </p:cNvSpPr>
              <p:nvPr/>
            </p:nvSpPr>
            <p:spPr bwMode="gray">
              <a:xfrm>
                <a:off x="7223507" y="2249947"/>
                <a:ext cx="152031"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74" name="Rectangle 62"/>
              <p:cNvSpPr>
                <a:spLocks noChangeArrowheads="1"/>
              </p:cNvSpPr>
              <p:nvPr>
                <p:custDataLst>
                  <p:tags r:id="rId7"/>
                </p:custDataLst>
              </p:nvPr>
            </p:nvSpPr>
            <p:spPr bwMode="gray">
              <a:xfrm>
                <a:off x="6352475" y="1895464"/>
                <a:ext cx="835801"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75" name="Rectangle 65"/>
              <p:cNvSpPr>
                <a:spLocks noChangeArrowheads="1"/>
              </p:cNvSpPr>
              <p:nvPr/>
            </p:nvSpPr>
            <p:spPr bwMode="gray">
              <a:xfrm>
                <a:off x="8129891" y="5449507"/>
                <a:ext cx="952427"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76" name="Rectangle 50"/>
              <p:cNvSpPr>
                <a:spLocks noChangeArrowheads="1"/>
              </p:cNvSpPr>
              <p:nvPr>
                <p:custDataLst>
                  <p:tags r:id="rId8"/>
                </p:custDataLst>
              </p:nvPr>
            </p:nvSpPr>
            <p:spPr bwMode="gray">
              <a:xfrm>
                <a:off x="8177961" y="4264826"/>
                <a:ext cx="895415"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77" name="AutoShape 47"/>
              <p:cNvSpPr>
                <a:spLocks noChangeArrowheads="1"/>
              </p:cNvSpPr>
              <p:nvPr>
                <p:custDataLst>
                  <p:tags r:id="rId9"/>
                </p:custDataLst>
              </p:nvPr>
            </p:nvSpPr>
            <p:spPr bwMode="gray">
              <a:xfrm>
                <a:off x="8841976" y="4828010"/>
                <a:ext cx="634951" cy="122765"/>
              </a:xfrm>
              <a:prstGeom prst="rightArrow">
                <a:avLst>
                  <a:gd name="adj1" fmla="val 50000"/>
                  <a:gd name="adj2" fmla="val 40628"/>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78" name="Rectangle 48"/>
              <p:cNvSpPr>
                <a:spLocks noChangeArrowheads="1"/>
              </p:cNvSpPr>
              <p:nvPr>
                <p:custDataLst>
                  <p:tags r:id="rId10"/>
                </p:custDataLst>
              </p:nvPr>
            </p:nvSpPr>
            <p:spPr bwMode="gray">
              <a:xfrm>
                <a:off x="7545246" y="4740540"/>
                <a:ext cx="1525894"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79" name="AutoShape 49"/>
              <p:cNvSpPr>
                <a:spLocks noChangeArrowheads="1"/>
              </p:cNvSpPr>
              <p:nvPr>
                <p:custDataLst>
                  <p:tags r:id="rId11"/>
                </p:custDataLst>
              </p:nvPr>
            </p:nvSpPr>
            <p:spPr bwMode="gray">
              <a:xfrm>
                <a:off x="8841976" y="4470457"/>
                <a:ext cx="634951" cy="122765"/>
              </a:xfrm>
              <a:prstGeom prst="rightArrow">
                <a:avLst>
                  <a:gd name="adj1" fmla="val 50000"/>
                  <a:gd name="adj2" fmla="val 40628"/>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80" name="Rectangle 51"/>
              <p:cNvSpPr>
                <a:spLocks noChangeArrowheads="1"/>
              </p:cNvSpPr>
              <p:nvPr/>
            </p:nvSpPr>
            <p:spPr bwMode="gray">
              <a:xfrm>
                <a:off x="7441807" y="4028504"/>
                <a:ext cx="1349865"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81" name="AutoShape 63"/>
              <p:cNvSpPr>
                <a:spLocks noChangeArrowheads="1"/>
              </p:cNvSpPr>
              <p:nvPr>
                <p:custDataLst>
                  <p:tags r:id="rId12"/>
                </p:custDataLst>
              </p:nvPr>
            </p:nvSpPr>
            <p:spPr bwMode="gray">
              <a:xfrm>
                <a:off x="8841976" y="3758421"/>
                <a:ext cx="634951" cy="122765"/>
              </a:xfrm>
              <a:prstGeom prst="rightArrow">
                <a:avLst>
                  <a:gd name="adj1" fmla="val 50000"/>
                  <a:gd name="adj2" fmla="val 40628"/>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82" name="Rectangle 52"/>
              <p:cNvSpPr>
                <a:spLocks noChangeArrowheads="1"/>
              </p:cNvSpPr>
              <p:nvPr>
                <p:custDataLst>
                  <p:tags r:id="rId13"/>
                </p:custDataLst>
              </p:nvPr>
            </p:nvSpPr>
            <p:spPr bwMode="gray">
              <a:xfrm>
                <a:off x="7872781" y="3670951"/>
                <a:ext cx="1203948"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83" name="AutoShape 53"/>
              <p:cNvSpPr>
                <a:spLocks noChangeArrowheads="1"/>
              </p:cNvSpPr>
              <p:nvPr>
                <p:custDataLst>
                  <p:tags r:id="rId14"/>
                </p:custDataLst>
              </p:nvPr>
            </p:nvSpPr>
            <p:spPr bwMode="gray">
              <a:xfrm>
                <a:off x="8841976" y="3522099"/>
                <a:ext cx="634951" cy="122765"/>
              </a:xfrm>
              <a:prstGeom prst="rightArrow">
                <a:avLst>
                  <a:gd name="adj1" fmla="val 50000"/>
                  <a:gd name="adj2" fmla="val 40628"/>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84" name="Rectangle 54"/>
              <p:cNvSpPr>
                <a:spLocks noChangeArrowheads="1"/>
              </p:cNvSpPr>
              <p:nvPr>
                <p:custDataLst>
                  <p:tags r:id="rId15"/>
                </p:custDataLst>
              </p:nvPr>
            </p:nvSpPr>
            <p:spPr bwMode="gray">
              <a:xfrm>
                <a:off x="8459664" y="3434628"/>
                <a:ext cx="623772"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85" name="AutoShape 55"/>
              <p:cNvSpPr>
                <a:spLocks noChangeArrowheads="1"/>
              </p:cNvSpPr>
              <p:nvPr>
                <p:custDataLst>
                  <p:tags r:id="rId16"/>
                </p:custDataLst>
              </p:nvPr>
            </p:nvSpPr>
            <p:spPr bwMode="gray">
              <a:xfrm>
                <a:off x="8841976" y="3285776"/>
                <a:ext cx="634951" cy="122765"/>
              </a:xfrm>
              <a:prstGeom prst="rightArrow">
                <a:avLst>
                  <a:gd name="adj1" fmla="val 50000"/>
                  <a:gd name="adj2" fmla="val 40628"/>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86" name="Rectangle 56"/>
              <p:cNvSpPr>
                <a:spLocks noChangeArrowheads="1"/>
              </p:cNvSpPr>
              <p:nvPr>
                <p:custDataLst>
                  <p:tags r:id="rId17"/>
                </p:custDataLst>
              </p:nvPr>
            </p:nvSpPr>
            <p:spPr bwMode="gray">
              <a:xfrm>
                <a:off x="7635792" y="3198306"/>
                <a:ext cx="1203948"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87" name="AutoShape 67"/>
              <p:cNvSpPr>
                <a:spLocks noChangeArrowheads="1"/>
              </p:cNvSpPr>
              <p:nvPr>
                <p:custDataLst>
                  <p:tags r:id="rId18"/>
                </p:custDataLst>
              </p:nvPr>
            </p:nvSpPr>
            <p:spPr bwMode="gray">
              <a:xfrm>
                <a:off x="8854273" y="2477062"/>
                <a:ext cx="60365" cy="79797"/>
              </a:xfrm>
              <a:prstGeom prst="triangle">
                <a:avLst>
                  <a:gd name="adj" fmla="val 50000"/>
                </a:avLst>
              </a:prstGeom>
              <a:solidFill>
                <a:schemeClr val="accent2"/>
              </a:solidFill>
              <a:ln w="19050" algn="ctr">
                <a:solidFill>
                  <a:schemeClr val="accent2"/>
                </a:solidFill>
                <a:miter lim="800000"/>
                <a:headEnd/>
                <a:tailEnd/>
              </a:ln>
            </p:spPr>
            <p:txBody>
              <a:bodyPr wrap="none" anchor="ctr"/>
              <a:lstStyle/>
              <a:p>
                <a:endParaRPr lang="en-US" sz="900" dirty="0">
                  <a:solidFill>
                    <a:srgbClr val="000000"/>
                  </a:solidFill>
                </a:endParaRPr>
              </a:p>
            </p:txBody>
          </p:sp>
          <p:sp>
            <p:nvSpPr>
              <p:cNvPr id="88" name="AutoShape 70"/>
              <p:cNvSpPr>
                <a:spLocks noChangeArrowheads="1"/>
              </p:cNvSpPr>
              <p:nvPr>
                <p:custDataLst>
                  <p:tags r:id="rId19"/>
                </p:custDataLst>
              </p:nvPr>
            </p:nvSpPr>
            <p:spPr bwMode="gray">
              <a:xfrm>
                <a:off x="8052759" y="2477062"/>
                <a:ext cx="60365" cy="79797"/>
              </a:xfrm>
              <a:prstGeom prst="triangle">
                <a:avLst>
                  <a:gd name="adj" fmla="val 50000"/>
                </a:avLst>
              </a:prstGeom>
              <a:solidFill>
                <a:schemeClr val="accent2"/>
              </a:solidFill>
              <a:ln w="19050" algn="ctr">
                <a:solidFill>
                  <a:schemeClr val="accent2"/>
                </a:solidFill>
                <a:miter lim="800000"/>
                <a:headEnd/>
                <a:tailEnd/>
              </a:ln>
            </p:spPr>
            <p:txBody>
              <a:bodyPr wrap="none" anchor="ctr"/>
              <a:lstStyle/>
              <a:p>
                <a:endParaRPr lang="en-US" sz="900" dirty="0">
                  <a:solidFill>
                    <a:srgbClr val="000000"/>
                  </a:solidFill>
                </a:endParaRPr>
              </a:p>
            </p:txBody>
          </p:sp>
          <p:sp>
            <p:nvSpPr>
              <p:cNvPr id="89" name="AutoShape 71"/>
              <p:cNvSpPr>
                <a:spLocks noChangeArrowheads="1"/>
              </p:cNvSpPr>
              <p:nvPr>
                <p:custDataLst>
                  <p:tags r:id="rId20"/>
                </p:custDataLst>
              </p:nvPr>
            </p:nvSpPr>
            <p:spPr bwMode="gray">
              <a:xfrm>
                <a:off x="9256099" y="2589085"/>
                <a:ext cx="74387" cy="77915"/>
              </a:xfrm>
              <a:prstGeom prst="diamond">
                <a:avLst/>
              </a:prstGeom>
              <a:solidFill>
                <a:schemeClr val="accent4"/>
              </a:solidFill>
              <a:ln w="19050" algn="ctr">
                <a:solidFill>
                  <a:schemeClr val="accent4"/>
                </a:solidFill>
                <a:miter lim="800000"/>
                <a:headEnd/>
                <a:tailEnd/>
              </a:ln>
            </p:spPr>
            <p:txBody>
              <a:bodyPr wrap="none" anchor="ctr"/>
              <a:lstStyle/>
              <a:p>
                <a:pPr>
                  <a:defRPr/>
                </a:pPr>
                <a:endParaRPr lang="en-US" sz="900" dirty="0">
                  <a:solidFill>
                    <a:srgbClr val="000000"/>
                  </a:solidFill>
                  <a:ea typeface="ＭＳ Ｐゴシック" charset="-128"/>
                  <a:cs typeface="Arial" pitchFamily="34" charset="0"/>
                </a:endParaRPr>
              </a:p>
            </p:txBody>
          </p:sp>
          <p:sp>
            <p:nvSpPr>
              <p:cNvPr id="90" name="AutoShape 76"/>
              <p:cNvSpPr>
                <a:spLocks noChangeArrowheads="1"/>
              </p:cNvSpPr>
              <p:nvPr/>
            </p:nvSpPr>
            <p:spPr bwMode="gray">
              <a:xfrm>
                <a:off x="9386380" y="5903738"/>
                <a:ext cx="61483" cy="79797"/>
              </a:xfrm>
              <a:prstGeom prst="triangle">
                <a:avLst>
                  <a:gd name="adj" fmla="val 50000"/>
                </a:avLst>
              </a:prstGeom>
              <a:solidFill>
                <a:srgbClr val="C00000"/>
              </a:solidFill>
              <a:ln w="19050" algn="ctr">
                <a:solidFill>
                  <a:srgbClr val="C30C3E"/>
                </a:solidFill>
                <a:miter lim="800000"/>
                <a:headEnd/>
                <a:tailEnd/>
              </a:ln>
            </p:spPr>
            <p:txBody>
              <a:bodyPr wrap="none" anchor="ctr"/>
              <a:lstStyle/>
              <a:p>
                <a:endParaRPr lang="en-US" sz="900" dirty="0">
                  <a:solidFill>
                    <a:srgbClr val="000000"/>
                  </a:solidFill>
                </a:endParaRPr>
              </a:p>
            </p:txBody>
          </p:sp>
          <p:sp>
            <p:nvSpPr>
              <p:cNvPr id="91" name="AutoShape 74"/>
              <p:cNvSpPr>
                <a:spLocks noChangeArrowheads="1"/>
              </p:cNvSpPr>
              <p:nvPr>
                <p:custDataLst>
                  <p:tags r:id="rId21"/>
                </p:custDataLst>
              </p:nvPr>
            </p:nvSpPr>
            <p:spPr bwMode="gray">
              <a:xfrm>
                <a:off x="8141071" y="4137457"/>
                <a:ext cx="61483" cy="79797"/>
              </a:xfrm>
              <a:prstGeom prst="triangle">
                <a:avLst>
                  <a:gd name="adj" fmla="val 50000"/>
                </a:avLst>
              </a:prstGeom>
              <a:solidFill>
                <a:schemeClr val="accent2"/>
              </a:solidFill>
              <a:ln w="19050" algn="ctr">
                <a:solidFill>
                  <a:schemeClr val="accent2"/>
                </a:solidFill>
                <a:miter lim="800000"/>
                <a:headEnd/>
                <a:tailEnd/>
              </a:ln>
            </p:spPr>
            <p:txBody>
              <a:bodyPr wrap="none" anchor="ctr"/>
              <a:lstStyle/>
              <a:p>
                <a:endParaRPr lang="en-US" sz="900" dirty="0">
                  <a:solidFill>
                    <a:srgbClr val="000000"/>
                  </a:solidFill>
                </a:endParaRPr>
              </a:p>
            </p:txBody>
          </p:sp>
          <p:sp>
            <p:nvSpPr>
              <p:cNvPr id="92" name="AutoShape 84"/>
              <p:cNvSpPr>
                <a:spLocks noChangeArrowheads="1"/>
              </p:cNvSpPr>
              <p:nvPr>
                <p:custDataLst>
                  <p:tags r:id="rId22"/>
                </p:custDataLst>
              </p:nvPr>
            </p:nvSpPr>
            <p:spPr bwMode="gray">
              <a:xfrm>
                <a:off x="7346474" y="2122579"/>
                <a:ext cx="61483" cy="79797"/>
              </a:xfrm>
              <a:prstGeom prst="triangle">
                <a:avLst>
                  <a:gd name="adj" fmla="val 50000"/>
                </a:avLst>
              </a:prstGeom>
              <a:solidFill>
                <a:schemeClr val="accent2"/>
              </a:solidFill>
              <a:ln w="19050" algn="ctr">
                <a:solidFill>
                  <a:schemeClr val="accent2"/>
                </a:solidFill>
                <a:miter lim="800000"/>
                <a:headEnd/>
                <a:tailEnd/>
              </a:ln>
            </p:spPr>
            <p:txBody>
              <a:bodyPr wrap="none" anchor="ctr"/>
              <a:lstStyle/>
              <a:p>
                <a:endParaRPr lang="en-US" sz="900" dirty="0">
                  <a:solidFill>
                    <a:srgbClr val="000000"/>
                  </a:solidFill>
                </a:endParaRPr>
              </a:p>
            </p:txBody>
          </p:sp>
          <p:sp>
            <p:nvSpPr>
              <p:cNvPr id="93" name="AutoShape 82"/>
              <p:cNvSpPr>
                <a:spLocks noChangeArrowheads="1"/>
              </p:cNvSpPr>
              <p:nvPr>
                <p:custDataLst>
                  <p:tags r:id="rId23"/>
                </p:custDataLst>
              </p:nvPr>
            </p:nvSpPr>
            <p:spPr bwMode="gray">
              <a:xfrm>
                <a:off x="7482854" y="2477062"/>
                <a:ext cx="60365" cy="79797"/>
              </a:xfrm>
              <a:prstGeom prst="triangle">
                <a:avLst>
                  <a:gd name="adj" fmla="val 50000"/>
                </a:avLst>
              </a:prstGeom>
              <a:solidFill>
                <a:schemeClr val="accent2"/>
              </a:solidFill>
              <a:ln w="19050" algn="ctr">
                <a:solidFill>
                  <a:schemeClr val="accent2"/>
                </a:solidFill>
                <a:miter lim="800000"/>
                <a:headEnd/>
                <a:tailEnd/>
              </a:ln>
            </p:spPr>
            <p:txBody>
              <a:bodyPr wrap="none" anchor="ctr"/>
              <a:lstStyle/>
              <a:p>
                <a:endParaRPr lang="en-US" sz="900" dirty="0">
                  <a:solidFill>
                    <a:srgbClr val="000000"/>
                  </a:solidFill>
                </a:endParaRPr>
              </a:p>
            </p:txBody>
          </p:sp>
          <p:sp>
            <p:nvSpPr>
              <p:cNvPr id="94" name="AutoShape 78"/>
              <p:cNvSpPr>
                <a:spLocks noChangeArrowheads="1"/>
              </p:cNvSpPr>
              <p:nvPr/>
            </p:nvSpPr>
            <p:spPr bwMode="gray">
              <a:xfrm>
                <a:off x="7730205" y="2589085"/>
                <a:ext cx="74387" cy="77915"/>
              </a:xfrm>
              <a:prstGeom prst="diamond">
                <a:avLst/>
              </a:prstGeom>
              <a:solidFill>
                <a:schemeClr val="accent4"/>
              </a:solidFill>
              <a:ln w="19050" algn="ctr">
                <a:solidFill>
                  <a:schemeClr val="accent4"/>
                </a:solidFill>
                <a:miter lim="800000"/>
                <a:headEnd/>
                <a:tailEnd/>
              </a:ln>
            </p:spPr>
            <p:txBody>
              <a:bodyPr wrap="none" anchor="ctr"/>
              <a:lstStyle/>
              <a:p>
                <a:pPr>
                  <a:defRPr/>
                </a:pPr>
                <a:endParaRPr lang="en-US" sz="900" dirty="0">
                  <a:solidFill>
                    <a:srgbClr val="000000"/>
                  </a:solidFill>
                  <a:ea typeface="ＭＳ Ｐゴシック" charset="-128"/>
                  <a:cs typeface="Arial" pitchFamily="34" charset="0"/>
                </a:endParaRPr>
              </a:p>
            </p:txBody>
          </p:sp>
          <p:sp>
            <p:nvSpPr>
              <p:cNvPr id="95" name="AutoShape 79"/>
              <p:cNvSpPr>
                <a:spLocks noChangeArrowheads="1"/>
              </p:cNvSpPr>
              <p:nvPr>
                <p:custDataLst>
                  <p:tags r:id="rId24"/>
                </p:custDataLst>
              </p:nvPr>
            </p:nvSpPr>
            <p:spPr bwMode="gray">
              <a:xfrm>
                <a:off x="8799126" y="5552323"/>
                <a:ext cx="73034" cy="77915"/>
              </a:xfrm>
              <a:prstGeom prst="diamond">
                <a:avLst/>
              </a:prstGeom>
              <a:solidFill>
                <a:schemeClr val="accent4"/>
              </a:solidFill>
              <a:ln w="19050" algn="ctr">
                <a:solidFill>
                  <a:schemeClr val="accent4"/>
                </a:solidFill>
                <a:miter lim="800000"/>
                <a:headEnd/>
                <a:tailEnd/>
              </a:ln>
            </p:spPr>
            <p:txBody>
              <a:bodyPr wrap="none" anchor="ctr"/>
              <a:lstStyle/>
              <a:p>
                <a:pPr>
                  <a:defRPr/>
                </a:pPr>
                <a:endParaRPr lang="en-US" sz="900" dirty="0">
                  <a:solidFill>
                    <a:srgbClr val="000000"/>
                  </a:solidFill>
                  <a:ea typeface="ＭＳ Ｐゴシック" charset="-128"/>
                  <a:cs typeface="Arial" pitchFamily="34" charset="0"/>
                </a:endParaRPr>
              </a:p>
            </p:txBody>
          </p:sp>
          <p:sp>
            <p:nvSpPr>
              <p:cNvPr id="96" name="AutoShape 81"/>
              <p:cNvSpPr>
                <a:spLocks noChangeArrowheads="1"/>
              </p:cNvSpPr>
              <p:nvPr>
                <p:custDataLst>
                  <p:tags r:id="rId25"/>
                </p:custDataLst>
              </p:nvPr>
            </p:nvSpPr>
            <p:spPr bwMode="gray">
              <a:xfrm>
                <a:off x="7517299" y="4137457"/>
                <a:ext cx="61483" cy="79797"/>
              </a:xfrm>
              <a:prstGeom prst="triangle">
                <a:avLst>
                  <a:gd name="adj" fmla="val 50000"/>
                </a:avLst>
              </a:prstGeom>
              <a:solidFill>
                <a:schemeClr val="accent2"/>
              </a:solidFill>
              <a:ln w="19050" algn="ctr">
                <a:solidFill>
                  <a:schemeClr val="accent2"/>
                </a:solidFill>
                <a:miter lim="800000"/>
                <a:headEnd/>
                <a:tailEnd/>
              </a:ln>
            </p:spPr>
            <p:txBody>
              <a:bodyPr wrap="none" anchor="ctr"/>
              <a:lstStyle/>
              <a:p>
                <a:endParaRPr lang="en-US" sz="900" dirty="0">
                  <a:solidFill>
                    <a:srgbClr val="000000"/>
                  </a:solidFill>
                </a:endParaRPr>
              </a:p>
            </p:txBody>
          </p:sp>
          <p:sp>
            <p:nvSpPr>
              <p:cNvPr id="97" name="Rectangle 120"/>
              <p:cNvSpPr>
                <a:spLocks noChangeArrowheads="1"/>
              </p:cNvSpPr>
              <p:nvPr/>
            </p:nvSpPr>
            <p:spPr bwMode="auto">
              <a:xfrm>
                <a:off x="8916874" y="5922154"/>
                <a:ext cx="440441" cy="118161"/>
              </a:xfrm>
              <a:prstGeom prst="rect">
                <a:avLst/>
              </a:prstGeom>
              <a:ln w="9525" algn="ctr">
                <a:noFill/>
                <a:miter lim="800000"/>
                <a:headEnd/>
                <a:tailEnd/>
              </a:ln>
            </p:spPr>
            <p:txBody>
              <a:bodyPr wrap="none" lIns="0" tIns="0" rIns="0" bIns="0"/>
              <a:lstStyle/>
              <a:p>
                <a:pPr algn="r"/>
                <a:r>
                  <a:rPr lang="en-US" sz="800" dirty="0">
                    <a:solidFill>
                      <a:srgbClr val="BC204B"/>
                    </a:solidFill>
                  </a:rPr>
                  <a:t>Closing</a:t>
                </a:r>
              </a:p>
            </p:txBody>
          </p:sp>
          <p:sp>
            <p:nvSpPr>
              <p:cNvPr id="98" name="Rectangle 60"/>
              <p:cNvSpPr>
                <a:spLocks noChangeArrowheads="1"/>
              </p:cNvSpPr>
              <p:nvPr/>
            </p:nvSpPr>
            <p:spPr bwMode="gray">
              <a:xfrm>
                <a:off x="7063652" y="2025901"/>
                <a:ext cx="311886"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99" name="Rectangle 60"/>
              <p:cNvSpPr>
                <a:spLocks noChangeArrowheads="1"/>
              </p:cNvSpPr>
              <p:nvPr/>
            </p:nvSpPr>
            <p:spPr bwMode="gray">
              <a:xfrm>
                <a:off x="6739259" y="5693502"/>
                <a:ext cx="489754"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100" name="Rectangle 60"/>
              <p:cNvSpPr>
                <a:spLocks noChangeArrowheads="1"/>
              </p:cNvSpPr>
              <p:nvPr/>
            </p:nvSpPr>
            <p:spPr bwMode="gray">
              <a:xfrm>
                <a:off x="7243455" y="2958914"/>
                <a:ext cx="159856"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101" name="AutoShape 74"/>
              <p:cNvSpPr>
                <a:spLocks noChangeArrowheads="1"/>
              </p:cNvSpPr>
              <p:nvPr/>
            </p:nvSpPr>
            <p:spPr bwMode="gray">
              <a:xfrm>
                <a:off x="8758136" y="4137457"/>
                <a:ext cx="61483" cy="79797"/>
              </a:xfrm>
              <a:prstGeom prst="triangle">
                <a:avLst>
                  <a:gd name="adj" fmla="val 50000"/>
                </a:avLst>
              </a:prstGeom>
              <a:solidFill>
                <a:schemeClr val="accent2"/>
              </a:solidFill>
              <a:ln w="19050" algn="ctr">
                <a:solidFill>
                  <a:schemeClr val="accent2"/>
                </a:solidFill>
                <a:miter lim="800000"/>
                <a:headEnd/>
                <a:tailEnd/>
              </a:ln>
            </p:spPr>
            <p:txBody>
              <a:bodyPr wrap="none" anchor="ctr"/>
              <a:lstStyle/>
              <a:p>
                <a:endParaRPr lang="en-US" sz="900" dirty="0">
                  <a:solidFill>
                    <a:srgbClr val="000000"/>
                  </a:solidFill>
                </a:endParaRPr>
              </a:p>
            </p:txBody>
          </p:sp>
          <p:sp>
            <p:nvSpPr>
              <p:cNvPr id="102" name="Rectangle 5"/>
              <p:cNvSpPr>
                <a:spLocks noChangeArrowheads="1"/>
              </p:cNvSpPr>
              <p:nvPr>
                <p:custDataLst>
                  <p:tags r:id="rId26"/>
                </p:custDataLst>
              </p:nvPr>
            </p:nvSpPr>
            <p:spPr bwMode="auto">
              <a:xfrm>
                <a:off x="6343319" y="1424354"/>
                <a:ext cx="3077653" cy="164170"/>
              </a:xfrm>
              <a:prstGeom prst="rect">
                <a:avLst/>
              </a:prstGeom>
              <a:solidFill>
                <a:schemeClr val="tx2"/>
              </a:solidFill>
              <a:ln w="6350" algn="ctr">
                <a:solidFill>
                  <a:schemeClr val="tx2"/>
                </a:solidFill>
                <a:miter lim="800000"/>
                <a:headEnd type="none" w="sm" len="sm"/>
                <a:tailEnd type="none" w="sm" len="sm"/>
              </a:ln>
            </p:spPr>
            <p:txBody>
              <a:bodyPr anchor="ctr" anchorCtr="1"/>
              <a:lstStyle/>
              <a:p>
                <a:pPr algn="ctr" defTabSz="762000" eaLnBrk="0" hangingPunct="0"/>
                <a:r>
                  <a:rPr lang="en-US" sz="900" b="1" dirty="0">
                    <a:solidFill>
                      <a:schemeClr val="bg1"/>
                    </a:solidFill>
                  </a:rPr>
                  <a:t>2012</a:t>
                </a:r>
              </a:p>
            </p:txBody>
          </p:sp>
          <p:cxnSp>
            <p:nvCxnSpPr>
              <p:cNvPr id="103" name="Gerade Verbindung 128"/>
              <p:cNvCxnSpPr/>
              <p:nvPr>
                <p:custDataLst>
                  <p:tags r:id="rId27"/>
                </p:custDataLst>
              </p:nvPr>
            </p:nvCxnSpPr>
            <p:spPr bwMode="auto">
              <a:xfrm>
                <a:off x="6343533" y="1749681"/>
                <a:ext cx="0" cy="4035896"/>
              </a:xfrm>
              <a:prstGeom prst="line">
                <a:avLst/>
              </a:prstGeom>
              <a:ln w="6350">
                <a:solidFill>
                  <a:srgbClr val="00336E"/>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104" name="Gerade Verbindung 127"/>
              <p:cNvCxnSpPr/>
              <p:nvPr>
                <p:custDataLst>
                  <p:tags r:id="rId28"/>
                </p:custDataLst>
              </p:nvPr>
            </p:nvCxnSpPr>
            <p:spPr bwMode="auto">
              <a:xfrm>
                <a:off x="8648585" y="1749681"/>
                <a:ext cx="0" cy="4035896"/>
              </a:xfrm>
              <a:prstGeom prst="line">
                <a:avLst/>
              </a:prstGeom>
              <a:ln w="6350">
                <a:solidFill>
                  <a:schemeClr val="tx2"/>
                </a:solidFill>
                <a:prstDash val="dash"/>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105" name="Gerade Verbindung 132"/>
              <p:cNvCxnSpPr/>
              <p:nvPr>
                <p:custDataLst>
                  <p:tags r:id="rId29"/>
                </p:custDataLst>
              </p:nvPr>
            </p:nvCxnSpPr>
            <p:spPr bwMode="auto">
              <a:xfrm>
                <a:off x="9420972" y="1749681"/>
                <a:ext cx="0" cy="4035896"/>
              </a:xfrm>
              <a:prstGeom prst="line">
                <a:avLst/>
              </a:prstGeom>
              <a:ln w="9525">
                <a:solidFill>
                  <a:schemeClr val="tx2"/>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106" name="Gerade Verbindung 124"/>
              <p:cNvCxnSpPr/>
              <p:nvPr>
                <p:custDataLst>
                  <p:tags r:id="rId30"/>
                </p:custDataLst>
              </p:nvPr>
            </p:nvCxnSpPr>
            <p:spPr bwMode="auto">
              <a:xfrm>
                <a:off x="7880607" y="1749681"/>
                <a:ext cx="0" cy="4035896"/>
              </a:xfrm>
              <a:prstGeom prst="line">
                <a:avLst/>
              </a:prstGeom>
              <a:ln w="6350">
                <a:solidFill>
                  <a:schemeClr val="tx2"/>
                </a:solidFill>
                <a:prstDash val="dash"/>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107" name="Gerade Verbindung 121"/>
              <p:cNvCxnSpPr/>
              <p:nvPr>
                <p:custDataLst>
                  <p:tags r:id="rId31"/>
                </p:custDataLst>
              </p:nvPr>
            </p:nvCxnSpPr>
            <p:spPr bwMode="auto">
              <a:xfrm>
                <a:off x="7111512" y="1749681"/>
                <a:ext cx="0" cy="4035896"/>
              </a:xfrm>
              <a:prstGeom prst="line">
                <a:avLst/>
              </a:prstGeom>
              <a:ln w="6350">
                <a:solidFill>
                  <a:schemeClr val="tx2"/>
                </a:solidFill>
                <a:prstDash val="dash"/>
                <a:headEnd type="none"/>
                <a:tailEnd type="none"/>
              </a:ln>
              <a:effectLst/>
            </p:spPr>
            <p:style>
              <a:lnRef idx="1">
                <a:schemeClr val="accent1"/>
              </a:lnRef>
              <a:fillRef idx="0">
                <a:schemeClr val="accent1"/>
              </a:fillRef>
              <a:effectRef idx="0">
                <a:schemeClr val="accent1"/>
              </a:effectRef>
              <a:fontRef idx="minor">
                <a:schemeClr val="tx1"/>
              </a:fontRef>
            </p:style>
          </p:cxnSp>
          <p:sp>
            <p:nvSpPr>
              <p:cNvPr id="108" name="Rectangle 7"/>
              <p:cNvSpPr>
                <a:spLocks noChangeArrowheads="1"/>
              </p:cNvSpPr>
              <p:nvPr/>
            </p:nvSpPr>
            <p:spPr bwMode="auto">
              <a:xfrm>
                <a:off x="6343318" y="1588525"/>
                <a:ext cx="768584" cy="164170"/>
              </a:xfrm>
              <a:prstGeom prst="rect">
                <a:avLst/>
              </a:prstGeom>
              <a:solidFill>
                <a:schemeClr val="accent1"/>
              </a:solidFill>
              <a:ln w="6350" algn="ctr">
                <a:solidFill>
                  <a:schemeClr val="tx2"/>
                </a:solidFill>
                <a:miter lim="800000"/>
                <a:headEnd/>
                <a:tailEnd/>
              </a:ln>
            </p:spPr>
            <p:txBody>
              <a:bodyPr wrap="none" lIns="0" tIns="23812" rIns="0" bIns="23812" anchor="ctr"/>
              <a:lstStyle/>
              <a:p>
                <a:pPr algn="ctr"/>
                <a:r>
                  <a:rPr lang="en-US" sz="800" b="1" dirty="0" smtClean="0">
                    <a:solidFill>
                      <a:schemeClr val="bg1"/>
                    </a:solidFill>
                  </a:rPr>
                  <a:t>May/June</a:t>
                </a:r>
                <a:endParaRPr lang="en-US" sz="800" b="1" dirty="0">
                  <a:solidFill>
                    <a:schemeClr val="bg1"/>
                  </a:solidFill>
                </a:endParaRPr>
              </a:p>
            </p:txBody>
          </p:sp>
          <p:sp>
            <p:nvSpPr>
              <p:cNvPr id="109" name="Rectangle 7"/>
              <p:cNvSpPr>
                <a:spLocks noChangeArrowheads="1"/>
              </p:cNvSpPr>
              <p:nvPr/>
            </p:nvSpPr>
            <p:spPr bwMode="auto">
              <a:xfrm>
                <a:off x="7110464" y="1588525"/>
                <a:ext cx="768584" cy="164170"/>
              </a:xfrm>
              <a:prstGeom prst="rect">
                <a:avLst/>
              </a:prstGeom>
              <a:solidFill>
                <a:schemeClr val="accent1"/>
              </a:solidFill>
              <a:ln w="6350" algn="ctr">
                <a:solidFill>
                  <a:schemeClr val="tx2"/>
                </a:solidFill>
                <a:miter lim="800000"/>
                <a:headEnd/>
                <a:tailEnd/>
              </a:ln>
            </p:spPr>
            <p:txBody>
              <a:bodyPr wrap="none" lIns="0" tIns="23812" rIns="0" bIns="23812" anchor="ctr"/>
              <a:lstStyle/>
              <a:p>
                <a:pPr algn="ctr"/>
                <a:r>
                  <a:rPr lang="en-US" sz="800" b="1" dirty="0">
                    <a:solidFill>
                      <a:schemeClr val="bg1"/>
                    </a:solidFill>
                  </a:rPr>
                  <a:t>July</a:t>
                </a:r>
              </a:p>
            </p:txBody>
          </p:sp>
          <p:sp>
            <p:nvSpPr>
              <p:cNvPr id="110" name="Rectangle 7"/>
              <p:cNvSpPr>
                <a:spLocks noChangeArrowheads="1"/>
              </p:cNvSpPr>
              <p:nvPr/>
            </p:nvSpPr>
            <p:spPr bwMode="auto">
              <a:xfrm>
                <a:off x="7879150" y="1588525"/>
                <a:ext cx="768584" cy="164170"/>
              </a:xfrm>
              <a:prstGeom prst="rect">
                <a:avLst/>
              </a:prstGeom>
              <a:solidFill>
                <a:schemeClr val="accent1"/>
              </a:solidFill>
              <a:ln w="6350" algn="ctr">
                <a:solidFill>
                  <a:schemeClr val="tx2"/>
                </a:solidFill>
                <a:miter lim="800000"/>
                <a:headEnd/>
                <a:tailEnd/>
              </a:ln>
            </p:spPr>
            <p:txBody>
              <a:bodyPr wrap="none" lIns="0" tIns="23812" rIns="0" bIns="23812" anchor="ctr"/>
              <a:lstStyle/>
              <a:p>
                <a:pPr algn="ctr"/>
                <a:r>
                  <a:rPr lang="en-US" sz="800" b="1" dirty="0">
                    <a:solidFill>
                      <a:schemeClr val="bg1"/>
                    </a:solidFill>
                  </a:rPr>
                  <a:t>August</a:t>
                </a:r>
              </a:p>
            </p:txBody>
          </p:sp>
          <p:sp>
            <p:nvSpPr>
              <p:cNvPr id="111" name="Rectangle 7"/>
              <p:cNvSpPr>
                <a:spLocks noChangeArrowheads="1"/>
              </p:cNvSpPr>
              <p:nvPr>
                <p:custDataLst>
                  <p:tags r:id="rId32"/>
                </p:custDataLst>
              </p:nvPr>
            </p:nvSpPr>
            <p:spPr bwMode="auto">
              <a:xfrm>
                <a:off x="8649279" y="1588525"/>
                <a:ext cx="771693" cy="164170"/>
              </a:xfrm>
              <a:prstGeom prst="rect">
                <a:avLst/>
              </a:prstGeom>
              <a:solidFill>
                <a:schemeClr val="accent1"/>
              </a:solidFill>
              <a:ln w="6350" algn="ctr">
                <a:solidFill>
                  <a:schemeClr val="tx2"/>
                </a:solidFill>
                <a:miter lim="800000"/>
                <a:headEnd/>
                <a:tailEnd/>
              </a:ln>
            </p:spPr>
            <p:txBody>
              <a:bodyPr wrap="none" lIns="0" tIns="23812" rIns="0" bIns="23812" anchor="ctr"/>
              <a:lstStyle/>
              <a:p>
                <a:pPr algn="ctr"/>
                <a:r>
                  <a:rPr lang="en-US" sz="800" b="1" dirty="0">
                    <a:solidFill>
                      <a:schemeClr val="bg1"/>
                    </a:solidFill>
                  </a:rPr>
                  <a:t>September</a:t>
                </a:r>
              </a:p>
            </p:txBody>
          </p:sp>
          <p:sp>
            <p:nvSpPr>
              <p:cNvPr id="112" name="Rectangle 60"/>
              <p:cNvSpPr>
                <a:spLocks noChangeArrowheads="1"/>
              </p:cNvSpPr>
              <p:nvPr/>
            </p:nvSpPr>
            <p:spPr bwMode="gray">
              <a:xfrm>
                <a:off x="7223507" y="2358901"/>
                <a:ext cx="152031"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113" name="AutoShape 78"/>
              <p:cNvSpPr>
                <a:spLocks noChangeArrowheads="1"/>
              </p:cNvSpPr>
              <p:nvPr/>
            </p:nvSpPr>
            <p:spPr bwMode="gray">
              <a:xfrm>
                <a:off x="6813550" y="2589085"/>
                <a:ext cx="74387" cy="77915"/>
              </a:xfrm>
              <a:prstGeom prst="diamond">
                <a:avLst/>
              </a:prstGeom>
              <a:solidFill>
                <a:schemeClr val="accent4"/>
              </a:solidFill>
              <a:ln w="19050" algn="ctr">
                <a:solidFill>
                  <a:schemeClr val="accent4"/>
                </a:solidFill>
                <a:miter lim="800000"/>
                <a:headEnd/>
                <a:tailEnd/>
              </a:ln>
            </p:spPr>
            <p:txBody>
              <a:bodyPr wrap="none" anchor="ctr"/>
              <a:lstStyle/>
              <a:p>
                <a:pPr>
                  <a:defRPr/>
                </a:pPr>
                <a:endParaRPr lang="en-US" sz="900" dirty="0">
                  <a:solidFill>
                    <a:srgbClr val="000000"/>
                  </a:solidFill>
                  <a:ea typeface="ＭＳ Ｐゴシック" charset="-128"/>
                  <a:cs typeface="Arial" pitchFamily="34" charset="0"/>
                </a:endParaRPr>
              </a:p>
            </p:txBody>
          </p:sp>
          <p:sp>
            <p:nvSpPr>
              <p:cNvPr id="114" name="AutoShape 78"/>
              <p:cNvSpPr>
                <a:spLocks noChangeArrowheads="1"/>
              </p:cNvSpPr>
              <p:nvPr>
                <p:custDataLst>
                  <p:tags r:id="rId33"/>
                </p:custDataLst>
              </p:nvPr>
            </p:nvSpPr>
            <p:spPr bwMode="gray">
              <a:xfrm>
                <a:off x="8490593" y="2589085"/>
                <a:ext cx="73034" cy="77915"/>
              </a:xfrm>
              <a:prstGeom prst="diamond">
                <a:avLst/>
              </a:prstGeom>
              <a:solidFill>
                <a:schemeClr val="accent4"/>
              </a:solidFill>
              <a:ln w="19050" algn="ctr">
                <a:solidFill>
                  <a:schemeClr val="accent4"/>
                </a:solidFill>
                <a:miter lim="800000"/>
                <a:headEnd/>
                <a:tailEnd/>
              </a:ln>
            </p:spPr>
            <p:txBody>
              <a:bodyPr wrap="none" anchor="ctr"/>
              <a:lstStyle/>
              <a:p>
                <a:pPr>
                  <a:defRPr/>
                </a:pPr>
                <a:endParaRPr lang="en-US" sz="900" dirty="0">
                  <a:solidFill>
                    <a:srgbClr val="000000"/>
                  </a:solidFill>
                  <a:ea typeface="ＭＳ Ｐゴシック" charset="-128"/>
                  <a:cs typeface="Arial" pitchFamily="34" charset="0"/>
                </a:endParaRPr>
              </a:p>
            </p:txBody>
          </p:sp>
          <p:sp>
            <p:nvSpPr>
              <p:cNvPr id="115" name="Rectangle 60"/>
              <p:cNvSpPr>
                <a:spLocks noChangeArrowheads="1"/>
              </p:cNvSpPr>
              <p:nvPr>
                <p:custDataLst>
                  <p:tags r:id="rId34"/>
                </p:custDataLst>
              </p:nvPr>
            </p:nvSpPr>
            <p:spPr bwMode="gray">
              <a:xfrm>
                <a:off x="7127370" y="2724127"/>
                <a:ext cx="152031"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116" name="AutoShape 74"/>
              <p:cNvSpPr>
                <a:spLocks noChangeArrowheads="1"/>
              </p:cNvSpPr>
              <p:nvPr/>
            </p:nvSpPr>
            <p:spPr bwMode="gray">
              <a:xfrm>
                <a:off x="9294714" y="4137457"/>
                <a:ext cx="60365" cy="79797"/>
              </a:xfrm>
              <a:prstGeom prst="triangle">
                <a:avLst>
                  <a:gd name="adj" fmla="val 50000"/>
                </a:avLst>
              </a:prstGeom>
              <a:solidFill>
                <a:schemeClr val="accent2"/>
              </a:solidFill>
              <a:ln w="19050" algn="ctr">
                <a:solidFill>
                  <a:schemeClr val="accent2"/>
                </a:solidFill>
                <a:miter lim="800000"/>
                <a:headEnd/>
                <a:tailEnd/>
              </a:ln>
            </p:spPr>
            <p:txBody>
              <a:bodyPr wrap="none" anchor="ctr"/>
              <a:lstStyle/>
              <a:p>
                <a:endParaRPr lang="en-US" sz="900" dirty="0">
                  <a:solidFill>
                    <a:srgbClr val="000000"/>
                  </a:solidFill>
                </a:endParaRPr>
              </a:p>
            </p:txBody>
          </p:sp>
          <p:cxnSp>
            <p:nvCxnSpPr>
              <p:cNvPr id="117" name="Gerade Verbindung 98"/>
              <p:cNvCxnSpPr/>
              <p:nvPr>
                <p:custDataLst>
                  <p:tags r:id="rId35"/>
                </p:custDataLst>
              </p:nvPr>
            </p:nvCxnSpPr>
            <p:spPr bwMode="gray">
              <a:xfrm>
                <a:off x="7414978" y="1749680"/>
                <a:ext cx="0" cy="4068000"/>
              </a:xfrm>
              <a:prstGeom prst="line">
                <a:avLst/>
              </a:prstGeom>
              <a:ln w="12700">
                <a:solidFill>
                  <a:srgbClr val="BC204B"/>
                </a:solidFill>
                <a:prstDash val="dash"/>
                <a:headEnd type="none"/>
                <a:tailEnd type="none"/>
              </a:ln>
              <a:effectLst/>
            </p:spPr>
            <p:style>
              <a:lnRef idx="1">
                <a:schemeClr val="accent1"/>
              </a:lnRef>
              <a:fillRef idx="0">
                <a:schemeClr val="accent1"/>
              </a:fillRef>
              <a:effectRef idx="0">
                <a:schemeClr val="accent1"/>
              </a:effectRef>
              <a:fontRef idx="minor">
                <a:schemeClr val="tx1"/>
              </a:fontRef>
            </p:style>
          </p:cxnSp>
          <p:sp>
            <p:nvSpPr>
              <p:cNvPr id="118" name="AutoShape 76"/>
              <p:cNvSpPr>
                <a:spLocks noChangeArrowheads="1"/>
              </p:cNvSpPr>
              <p:nvPr>
                <p:custDataLst>
                  <p:tags r:id="rId36"/>
                </p:custDataLst>
              </p:nvPr>
            </p:nvSpPr>
            <p:spPr bwMode="gray">
              <a:xfrm>
                <a:off x="7394142" y="5884688"/>
                <a:ext cx="60365" cy="79797"/>
              </a:xfrm>
              <a:prstGeom prst="triangle">
                <a:avLst>
                  <a:gd name="adj" fmla="val 50000"/>
                </a:avLst>
              </a:prstGeom>
              <a:solidFill>
                <a:srgbClr val="C00000"/>
              </a:solidFill>
              <a:ln w="19050" algn="ctr">
                <a:solidFill>
                  <a:srgbClr val="C30C3E"/>
                </a:solidFill>
                <a:miter lim="800000"/>
                <a:headEnd/>
                <a:tailEnd/>
              </a:ln>
            </p:spPr>
            <p:txBody>
              <a:bodyPr wrap="none" anchor="ctr"/>
              <a:lstStyle/>
              <a:p>
                <a:endParaRPr lang="en-US" sz="900" dirty="0">
                  <a:solidFill>
                    <a:srgbClr val="000000"/>
                  </a:solidFill>
                </a:endParaRPr>
              </a:p>
            </p:txBody>
          </p:sp>
          <p:sp>
            <p:nvSpPr>
              <p:cNvPr id="119" name="Rectangle 120"/>
              <p:cNvSpPr>
                <a:spLocks noChangeArrowheads="1"/>
              </p:cNvSpPr>
              <p:nvPr>
                <p:custDataLst>
                  <p:tags r:id="rId37"/>
                </p:custDataLst>
              </p:nvPr>
            </p:nvSpPr>
            <p:spPr bwMode="auto">
              <a:xfrm>
                <a:off x="6184130" y="5880717"/>
                <a:ext cx="2018424" cy="154991"/>
              </a:xfrm>
              <a:prstGeom prst="rect">
                <a:avLst/>
              </a:prstGeom>
              <a:ln w="9525" algn="ctr">
                <a:noFill/>
                <a:miter lim="800000"/>
                <a:headEnd/>
                <a:tailEnd/>
              </a:ln>
            </p:spPr>
            <p:txBody>
              <a:bodyPr wrap="none" lIns="0" tIns="0" rIns="0" bIns="0"/>
              <a:lstStyle/>
              <a:p>
                <a:r>
                  <a:rPr lang="en-US" sz="800" dirty="0" smtClean="0">
                    <a:solidFill>
                      <a:srgbClr val="BC204B"/>
                    </a:solidFill>
                  </a:rPr>
                  <a:t>Signing/Announcement </a:t>
                </a:r>
                <a:endParaRPr lang="en-US" sz="800" dirty="0">
                  <a:solidFill>
                    <a:srgbClr val="BC204B"/>
                  </a:solidFill>
                </a:endParaRPr>
              </a:p>
            </p:txBody>
          </p:sp>
          <p:sp>
            <p:nvSpPr>
              <p:cNvPr id="120" name="Rectangle 103"/>
              <p:cNvSpPr>
                <a:spLocks noChangeArrowheads="1"/>
              </p:cNvSpPr>
              <p:nvPr>
                <p:custDataLst>
                  <p:tags r:id="rId38"/>
                </p:custDataLst>
              </p:nvPr>
            </p:nvSpPr>
            <p:spPr bwMode="auto">
              <a:xfrm>
                <a:off x="7897374" y="1772701"/>
                <a:ext cx="779157" cy="118161"/>
              </a:xfrm>
              <a:prstGeom prst="rect">
                <a:avLst/>
              </a:prstGeom>
              <a:noFill/>
              <a:ln w="9525" algn="ctr">
                <a:noFill/>
                <a:miter lim="800000"/>
                <a:headEnd/>
                <a:tailEnd/>
              </a:ln>
            </p:spPr>
            <p:txBody>
              <a:bodyPr wrap="none" lIns="0" tIns="0" rIns="0" bIns="0" anchor="b"/>
              <a:lstStyle/>
              <a:p>
                <a:r>
                  <a:rPr lang="en-US" sz="800" b="1" dirty="0">
                    <a:solidFill>
                      <a:srgbClr val="000000"/>
                    </a:solidFill>
                  </a:rPr>
                  <a:t>Summer holiday period</a:t>
                </a:r>
              </a:p>
            </p:txBody>
          </p:sp>
          <p:sp>
            <p:nvSpPr>
              <p:cNvPr id="121" name="Rectangle 65"/>
              <p:cNvSpPr>
                <a:spLocks noChangeArrowheads="1"/>
              </p:cNvSpPr>
              <p:nvPr>
                <p:custDataLst>
                  <p:tags r:id="rId39"/>
                </p:custDataLst>
              </p:nvPr>
            </p:nvSpPr>
            <p:spPr bwMode="gray">
              <a:xfrm>
                <a:off x="6451967" y="5449507"/>
                <a:ext cx="939134"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sp>
            <p:nvSpPr>
              <p:cNvPr id="122" name="Rectangle 51"/>
              <p:cNvSpPr>
                <a:spLocks noChangeArrowheads="1"/>
              </p:cNvSpPr>
              <p:nvPr>
                <p:custDataLst>
                  <p:tags r:id="rId40"/>
                </p:custDataLst>
              </p:nvPr>
            </p:nvSpPr>
            <p:spPr bwMode="gray">
              <a:xfrm>
                <a:off x="7441807" y="4392194"/>
                <a:ext cx="1633804" cy="61382"/>
              </a:xfrm>
              <a:prstGeom prst="rect">
                <a:avLst/>
              </a:prstGeom>
              <a:solidFill>
                <a:schemeClr val="accent3"/>
              </a:solidFill>
              <a:ln w="19050" algn="ctr">
                <a:noFill/>
                <a:miter lim="800000"/>
                <a:headEnd/>
                <a:tailEnd/>
              </a:ln>
            </p:spPr>
            <p:txBody>
              <a:bodyPr wrap="none" anchor="ctr"/>
              <a:lstStyle/>
              <a:p>
                <a:endParaRPr lang="en-US" sz="900" dirty="0">
                  <a:solidFill>
                    <a:srgbClr val="000000"/>
                  </a:solidFill>
                </a:endParaRPr>
              </a:p>
            </p:txBody>
          </p:sp>
          <p:cxnSp>
            <p:nvCxnSpPr>
              <p:cNvPr id="123" name="Gerade Verbindung 114"/>
              <p:cNvCxnSpPr/>
              <p:nvPr/>
            </p:nvCxnSpPr>
            <p:spPr bwMode="gray">
              <a:xfrm>
                <a:off x="9425299" y="1749680"/>
                <a:ext cx="0" cy="4068000"/>
              </a:xfrm>
              <a:prstGeom prst="line">
                <a:avLst/>
              </a:prstGeom>
              <a:ln w="12700">
                <a:solidFill>
                  <a:srgbClr val="BC204B"/>
                </a:solidFill>
                <a:prstDash val="dash"/>
                <a:headEnd type="none"/>
                <a:tailEnd type="none"/>
              </a:ln>
              <a:effectLst/>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985759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Core statements:</a:t>
            </a:r>
          </a:p>
          <a:p>
            <a:pPr lvl="2"/>
            <a:r>
              <a:rPr lang="en-US" dirty="0"/>
              <a:t>Deliverables of the project are</a:t>
            </a:r>
          </a:p>
          <a:p>
            <a:pPr lvl="3"/>
            <a:r>
              <a:rPr lang="en-US" dirty="0" err="1"/>
              <a:t>Workstream</a:t>
            </a:r>
            <a:r>
              <a:rPr lang="en-US" dirty="0"/>
              <a:t> charter</a:t>
            </a:r>
          </a:p>
          <a:p>
            <a:pPr lvl="3"/>
            <a:r>
              <a:rPr lang="en-US" dirty="0"/>
              <a:t>TOM</a:t>
            </a:r>
          </a:p>
          <a:p>
            <a:pPr lvl="3"/>
            <a:r>
              <a:rPr lang="en-US" dirty="0"/>
              <a:t>Day-1 plans</a:t>
            </a:r>
          </a:p>
          <a:p>
            <a:pPr lvl="3"/>
            <a:r>
              <a:rPr lang="en-US" dirty="0"/>
              <a:t>100 Day plans</a:t>
            </a:r>
          </a:p>
          <a:p>
            <a:pPr lvl="3"/>
            <a:r>
              <a:rPr lang="en-US" dirty="0"/>
              <a:t>Culture</a:t>
            </a:r>
          </a:p>
        </p:txBody>
      </p:sp>
      <p:sp>
        <p:nvSpPr>
          <p:cNvPr id="4" name="Titel 3"/>
          <p:cNvSpPr>
            <a:spLocks noGrp="1"/>
          </p:cNvSpPr>
          <p:nvPr>
            <p:ph type="title"/>
          </p:nvPr>
        </p:nvSpPr>
        <p:spPr/>
        <p:txBody>
          <a:bodyPr/>
          <a:lstStyle/>
          <a:p>
            <a:r>
              <a:rPr lang="en-US" dirty="0" smtClean="0"/>
              <a:t>5. What is the exact timeline of the project? What milestones have to be achieved? (2/2)</a:t>
            </a:r>
            <a:endParaRPr lang="en-US" dirty="0"/>
          </a:p>
        </p:txBody>
      </p:sp>
      <p:sp>
        <p:nvSpPr>
          <p:cNvPr id="2" name="Textplatzhalter 1"/>
          <p:cNvSpPr>
            <a:spLocks noGrp="1"/>
          </p:cNvSpPr>
          <p:nvPr>
            <p:ph type="body" sz="quarter" idx="13"/>
          </p:nvPr>
        </p:nvSpPr>
        <p:spPr/>
        <p:txBody>
          <a:bodyPr/>
          <a:lstStyle/>
          <a:p>
            <a:r>
              <a:rPr lang="en-US" dirty="0"/>
              <a:t>Integration </a:t>
            </a:r>
            <a:r>
              <a:rPr lang="en-US" dirty="0" smtClean="0"/>
              <a:t>Blueprint</a:t>
            </a:r>
            <a:endParaRPr lang="en-US" dirty="0"/>
          </a:p>
        </p:txBody>
      </p:sp>
      <p:grpSp>
        <p:nvGrpSpPr>
          <p:cNvPr id="3" name="Gruppieren 2"/>
          <p:cNvGrpSpPr/>
          <p:nvPr/>
        </p:nvGrpSpPr>
        <p:grpSpPr>
          <a:xfrm>
            <a:off x="2453054" y="1415563"/>
            <a:ext cx="6945634" cy="4615962"/>
            <a:chOff x="2128074" y="1341438"/>
            <a:chExt cx="7399484" cy="4751387"/>
          </a:xfrm>
        </p:grpSpPr>
        <p:sp>
          <p:nvSpPr>
            <p:cNvPr id="125" name="Rechteck 26"/>
            <p:cNvSpPr>
              <a:spLocks noChangeArrowheads="1"/>
            </p:cNvSpPr>
            <p:nvPr/>
          </p:nvSpPr>
          <p:spPr bwMode="auto">
            <a:xfrm>
              <a:off x="2128074" y="4902202"/>
              <a:ext cx="1232216" cy="1179513"/>
            </a:xfrm>
            <a:prstGeom prst="rect">
              <a:avLst/>
            </a:prstGeom>
            <a:solidFill>
              <a:schemeClr val="tx2"/>
            </a:solidFill>
            <a:ln w="6350" algn="ctr">
              <a:noFill/>
              <a:round/>
              <a:headEnd/>
              <a:tailEnd/>
            </a:ln>
          </p:spPr>
          <p:txBody>
            <a:bodyPr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dirty="0">
                  <a:ln>
                    <a:noFill/>
                  </a:ln>
                  <a:solidFill>
                    <a:schemeClr val="bg1"/>
                  </a:solidFill>
                  <a:effectLst/>
                  <a:uLnTx/>
                  <a:uFillTx/>
                  <a:ea typeface="ＭＳ Ｐゴシック"/>
                  <a:cs typeface="Arial" pitchFamily="34" charset="0"/>
                </a:rPr>
                <a:t>As-is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dirty="0">
                  <a:ln>
                    <a:noFill/>
                  </a:ln>
                  <a:solidFill>
                    <a:schemeClr val="bg1"/>
                  </a:solidFill>
                  <a:effectLst/>
                  <a:uLnTx/>
                  <a:uFillTx/>
                  <a:ea typeface="ＭＳ Ｐゴシック"/>
                  <a:cs typeface="Arial" pitchFamily="34" charset="0"/>
                </a:rPr>
                <a:t>Develop understanding of </a:t>
              </a:r>
              <a:r>
                <a:rPr kumimoji="0" lang="en-US" sz="900" b="0" i="0" u="none" strike="noStrike" kern="0" cap="none" spc="0" normalizeH="0" baseline="0" dirty="0" smtClean="0">
                  <a:ln>
                    <a:noFill/>
                  </a:ln>
                  <a:solidFill>
                    <a:schemeClr val="bg1"/>
                  </a:solidFill>
                  <a:effectLst/>
                  <a:uLnTx/>
                  <a:uFillTx/>
                  <a:ea typeface="ＭＳ Ｐゴシック"/>
                  <a:cs typeface="Arial" pitchFamily="34" charset="0"/>
                </a:rPr>
                <a:t>[Buyer]‘</a:t>
              </a:r>
              <a:r>
                <a:rPr kumimoji="0" lang="en-US" sz="900" b="0" i="0" u="none" strike="noStrike" kern="0" cap="none" spc="0" normalizeH="0" baseline="0" dirty="0">
                  <a:ln>
                    <a:noFill/>
                  </a:ln>
                  <a:solidFill>
                    <a:schemeClr val="bg1"/>
                  </a:solidFill>
                  <a:effectLst/>
                  <a:uLnTx/>
                  <a:uFillTx/>
                  <a:ea typeface="ＭＳ Ｐゴシック"/>
                  <a:cs typeface="Arial" pitchFamily="34" charset="0"/>
                </a:rPr>
                <a:t>s/ </a:t>
              </a:r>
              <a:r>
                <a:rPr kumimoji="0" lang="en-US" sz="900" b="0" i="0" u="none" strike="noStrike" kern="0" cap="none" spc="0" normalizeH="0" baseline="0" dirty="0" smtClean="0">
                  <a:ln>
                    <a:noFill/>
                  </a:ln>
                  <a:solidFill>
                    <a:schemeClr val="bg1"/>
                  </a:solidFill>
                  <a:effectLst/>
                  <a:uLnTx/>
                  <a:uFillTx/>
                  <a:ea typeface="ＭＳ Ｐゴシック"/>
                  <a:cs typeface="Arial" pitchFamily="34" charset="0"/>
                </a:rPr>
                <a:t>[Target]‘</a:t>
              </a:r>
              <a:r>
                <a:rPr kumimoji="0" lang="en-US" sz="900" b="0" i="0" u="none" strike="noStrike" kern="0" cap="none" spc="0" normalizeH="0" baseline="0" dirty="0">
                  <a:ln>
                    <a:noFill/>
                  </a:ln>
                  <a:solidFill>
                    <a:schemeClr val="bg1"/>
                  </a:solidFill>
                  <a:effectLst/>
                  <a:uLnTx/>
                  <a:uFillTx/>
                  <a:ea typeface="ＭＳ Ｐゴシック"/>
                  <a:cs typeface="Arial" pitchFamily="34" charset="0"/>
                </a:rPr>
                <a:t>s </a:t>
              </a:r>
              <a:r>
                <a:rPr kumimoji="0" lang="en-US" sz="900" b="0" i="0" u="none" strike="noStrike" kern="0" cap="none" spc="0" normalizeH="0" baseline="0" dirty="0" smtClean="0">
                  <a:ln>
                    <a:noFill/>
                  </a:ln>
                  <a:solidFill>
                    <a:schemeClr val="bg1"/>
                  </a:solidFill>
                  <a:effectLst/>
                  <a:uLnTx/>
                  <a:uFillTx/>
                  <a:ea typeface="ＭＳ Ｐゴシック"/>
                  <a:cs typeface="Arial" pitchFamily="34" charset="0"/>
                </a:rPr>
                <a:t>organization </a:t>
              </a:r>
              <a:r>
                <a:rPr kumimoji="0" lang="en-US" sz="900" b="0" i="0" u="none" strike="noStrike" kern="0" cap="none" spc="0" normalizeH="0" baseline="0" dirty="0">
                  <a:ln>
                    <a:noFill/>
                  </a:ln>
                  <a:solidFill>
                    <a:schemeClr val="bg1"/>
                  </a:solidFill>
                  <a:effectLst/>
                  <a:uLnTx/>
                  <a:uFillTx/>
                  <a:ea typeface="ＭＳ Ｐゴシック"/>
                  <a:cs typeface="Arial" pitchFamily="34" charset="0"/>
                </a:rPr>
                <a:t>and processes</a:t>
              </a:r>
            </a:p>
          </p:txBody>
        </p:sp>
        <p:sp>
          <p:nvSpPr>
            <p:cNvPr id="126" name="Rechteck 26"/>
            <p:cNvSpPr>
              <a:spLocks noChangeArrowheads="1"/>
            </p:cNvSpPr>
            <p:nvPr/>
          </p:nvSpPr>
          <p:spPr bwMode="auto">
            <a:xfrm>
              <a:off x="3520289" y="3717925"/>
              <a:ext cx="1230653" cy="1181100"/>
            </a:xfrm>
            <a:prstGeom prst="rect">
              <a:avLst/>
            </a:prstGeom>
            <a:solidFill>
              <a:schemeClr val="tx2"/>
            </a:solidFill>
            <a:ln w="6350" algn="ctr">
              <a:noFill/>
              <a:round/>
              <a:headEnd/>
              <a:tailEnd/>
            </a:ln>
          </p:spPr>
          <p:txBody>
            <a:bodyPr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dirty="0" err="1">
                  <a:ln>
                    <a:noFill/>
                  </a:ln>
                  <a:solidFill>
                    <a:schemeClr val="bg1"/>
                  </a:solidFill>
                  <a:effectLst/>
                  <a:uLnTx/>
                  <a:uFillTx/>
                  <a:ea typeface="ＭＳ Ｐゴシック"/>
                  <a:cs typeface="Arial" pitchFamily="34" charset="0"/>
                </a:rPr>
                <a:t>Workstream</a:t>
              </a:r>
              <a:r>
                <a:rPr kumimoji="0" lang="en-US" sz="900" b="1" i="0" u="none" strike="noStrike" kern="0" cap="none" spc="0" normalizeH="0" baseline="0" dirty="0">
                  <a:ln>
                    <a:noFill/>
                  </a:ln>
                  <a:solidFill>
                    <a:schemeClr val="bg1"/>
                  </a:solidFill>
                  <a:effectLst/>
                  <a:uLnTx/>
                  <a:uFillTx/>
                  <a:ea typeface="ＭＳ Ｐゴシック"/>
                  <a:cs typeface="Arial" pitchFamily="34" charset="0"/>
                </a:rPr>
                <a:t> </a:t>
              </a:r>
              <a:r>
                <a:rPr kumimoji="0" lang="en-US" sz="900" b="1" i="0" u="none" strike="noStrike" kern="0" cap="none" spc="0" normalizeH="0" baseline="0" dirty="0" smtClean="0">
                  <a:ln>
                    <a:noFill/>
                  </a:ln>
                  <a:solidFill>
                    <a:schemeClr val="bg1"/>
                  </a:solidFill>
                  <a:effectLst/>
                  <a:uLnTx/>
                  <a:uFillTx/>
                  <a:ea typeface="ＭＳ Ｐゴシック"/>
                  <a:cs typeface="Arial" pitchFamily="34" charset="0"/>
                </a:rPr>
                <a:t>charters</a:t>
              </a:r>
              <a:endParaRPr kumimoji="0" lang="en-US" sz="900" b="1" i="0" u="none" strike="noStrike" kern="0" cap="none" spc="0" normalizeH="0" baseline="0" dirty="0">
                <a:ln>
                  <a:noFill/>
                </a:ln>
                <a:solidFill>
                  <a:schemeClr val="bg1"/>
                </a:solidFill>
                <a:effectLst/>
                <a:uLnTx/>
                <a:uFillTx/>
                <a:ea typeface="ＭＳ Ｐゴシック"/>
                <a:cs typeface="Arial"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dirty="0">
                  <a:ln>
                    <a:noFill/>
                  </a:ln>
                  <a:solidFill>
                    <a:schemeClr val="bg1"/>
                  </a:solidFill>
                  <a:effectLst/>
                  <a:uLnTx/>
                  <a:uFillTx/>
                  <a:ea typeface="ＭＳ Ｐゴシック"/>
                  <a:cs typeface="Arial" pitchFamily="34" charset="0"/>
                </a:rPr>
                <a:t>Define objectives and sub-projects of the </a:t>
              </a:r>
              <a:r>
                <a:rPr kumimoji="0" lang="en-US" sz="900" b="0" i="0" u="none" strike="noStrike" kern="0" cap="none" spc="0" normalizeH="0" baseline="0" dirty="0" err="1">
                  <a:ln>
                    <a:noFill/>
                  </a:ln>
                  <a:solidFill>
                    <a:schemeClr val="bg1"/>
                  </a:solidFill>
                  <a:effectLst/>
                  <a:uLnTx/>
                  <a:uFillTx/>
                  <a:ea typeface="ＭＳ Ｐゴシック"/>
                  <a:cs typeface="Arial" pitchFamily="34" charset="0"/>
                </a:rPr>
                <a:t>workstream</a:t>
              </a:r>
              <a:endParaRPr kumimoji="0" lang="en-US" sz="900" b="0" i="0" u="none" strike="noStrike" kern="0" cap="none" spc="0" normalizeH="0" baseline="0" dirty="0">
                <a:ln>
                  <a:noFill/>
                </a:ln>
                <a:solidFill>
                  <a:schemeClr val="bg1"/>
                </a:solidFill>
                <a:effectLst/>
                <a:uLnTx/>
                <a:uFillTx/>
                <a:ea typeface="ＭＳ Ｐゴシック"/>
                <a:cs typeface="Arial" pitchFamily="34" charset="0"/>
              </a:endParaRPr>
            </a:p>
          </p:txBody>
        </p:sp>
        <p:sp>
          <p:nvSpPr>
            <p:cNvPr id="127" name="Rechteck 26"/>
            <p:cNvSpPr>
              <a:spLocks noChangeArrowheads="1"/>
            </p:cNvSpPr>
            <p:nvPr/>
          </p:nvSpPr>
          <p:spPr bwMode="auto">
            <a:xfrm>
              <a:off x="4939514" y="2522538"/>
              <a:ext cx="1230653" cy="1179512"/>
            </a:xfrm>
            <a:prstGeom prst="rect">
              <a:avLst/>
            </a:prstGeom>
            <a:solidFill>
              <a:schemeClr val="tx2"/>
            </a:solidFill>
            <a:ln w="6350" algn="ctr">
              <a:noFill/>
              <a:round/>
              <a:headEnd/>
              <a:tailEnd/>
            </a:ln>
          </p:spPr>
          <p:txBody>
            <a:bodyPr anchor="t"/>
            <a:lstStyle/>
            <a:p>
              <a:pPr marL="0" marR="0" lvl="0" indent="0" defTabSz="914400" eaLnBrk="1" fontAlgn="auto" latinLnBrk="0" hangingPunct="1">
                <a:lnSpc>
                  <a:spcPct val="95000"/>
                </a:lnSpc>
                <a:spcBef>
                  <a:spcPts val="0"/>
                </a:spcBef>
                <a:spcAft>
                  <a:spcPts val="0"/>
                </a:spcAft>
                <a:buClrTx/>
                <a:buSzTx/>
                <a:buFontTx/>
                <a:buNone/>
                <a:tabLst/>
                <a:defRPr/>
              </a:pPr>
              <a:r>
                <a:rPr kumimoji="0" lang="en-US" sz="900" b="1" i="0" u="none" strike="noStrike" kern="0" cap="none" spc="0" normalizeH="0" baseline="0" dirty="0">
                  <a:ln>
                    <a:noFill/>
                  </a:ln>
                  <a:solidFill>
                    <a:schemeClr val="bg1"/>
                  </a:solidFill>
                  <a:effectLst/>
                  <a:uLnTx/>
                  <a:uFillTx/>
                  <a:ea typeface="ＭＳ Ｐゴシック"/>
                  <a:cs typeface="Arial" pitchFamily="34" charset="0"/>
                </a:rPr>
                <a:t>Target Operating Model</a:t>
              </a:r>
            </a:p>
            <a:p>
              <a:pPr marL="0" marR="0" lvl="0" indent="0" defTabSz="914400" eaLnBrk="1" fontAlgn="auto" latinLnBrk="0" hangingPunct="1">
                <a:lnSpc>
                  <a:spcPct val="95000"/>
                </a:lnSpc>
                <a:spcBef>
                  <a:spcPts val="0"/>
                </a:spcBef>
                <a:spcAft>
                  <a:spcPts val="0"/>
                </a:spcAft>
                <a:buClrTx/>
                <a:buSzTx/>
                <a:buFontTx/>
                <a:buNone/>
                <a:tabLst/>
                <a:defRPr/>
              </a:pPr>
              <a:r>
                <a:rPr kumimoji="0" lang="en-US" sz="900" b="0" i="0" u="none" strike="noStrike" kern="0" cap="none" spc="0" normalizeH="0" baseline="0" dirty="0">
                  <a:ln>
                    <a:noFill/>
                  </a:ln>
                  <a:solidFill>
                    <a:schemeClr val="bg1"/>
                  </a:solidFill>
                  <a:effectLst/>
                  <a:uLnTx/>
                  <a:uFillTx/>
                  <a:ea typeface="ＭＳ Ｐゴシック"/>
                  <a:cs typeface="Arial" pitchFamily="34" charset="0"/>
                </a:rPr>
                <a:t>Define Interim and Final Operating Model per function</a:t>
              </a:r>
            </a:p>
          </p:txBody>
        </p:sp>
        <p:sp>
          <p:nvSpPr>
            <p:cNvPr id="128" name="Rechteck 26"/>
            <p:cNvSpPr>
              <a:spLocks noChangeArrowheads="1"/>
            </p:cNvSpPr>
            <p:nvPr/>
          </p:nvSpPr>
          <p:spPr bwMode="auto">
            <a:xfrm>
              <a:off x="6365089" y="1341438"/>
              <a:ext cx="1230653" cy="1179512"/>
            </a:xfrm>
            <a:prstGeom prst="rect">
              <a:avLst/>
            </a:prstGeom>
            <a:solidFill>
              <a:schemeClr val="tx2"/>
            </a:solidFill>
            <a:ln w="6350" algn="ctr">
              <a:noFill/>
              <a:round/>
              <a:headEnd/>
              <a:tailEnd/>
            </a:ln>
          </p:spPr>
          <p:txBody>
            <a:bodyPr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dirty="0" smtClean="0">
                  <a:ln>
                    <a:noFill/>
                  </a:ln>
                  <a:solidFill>
                    <a:schemeClr val="bg1"/>
                  </a:solidFill>
                  <a:effectLst/>
                  <a:uLnTx/>
                  <a:uFillTx/>
                  <a:ea typeface="ＭＳ Ｐゴシック"/>
                  <a:cs typeface="Arial" pitchFamily="34" charset="0"/>
                </a:rPr>
                <a:t>100-day</a:t>
              </a:r>
              <a:r>
                <a:rPr kumimoji="0" lang="en-US" sz="900" b="1" i="0" u="none" strike="noStrike" kern="0" cap="none" spc="0" normalizeH="0" dirty="0" smtClean="0">
                  <a:ln>
                    <a:noFill/>
                  </a:ln>
                  <a:solidFill>
                    <a:schemeClr val="bg1"/>
                  </a:solidFill>
                  <a:effectLst/>
                  <a:uLnTx/>
                  <a:uFillTx/>
                  <a:ea typeface="ＭＳ Ｐゴシック"/>
                  <a:cs typeface="Arial" pitchFamily="34" charset="0"/>
                </a:rPr>
                <a:t> p</a:t>
              </a:r>
              <a:r>
                <a:rPr kumimoji="0" lang="en-US" sz="900" b="1" i="0" u="none" strike="noStrike" kern="0" cap="none" spc="0" normalizeH="0" baseline="0" dirty="0" smtClean="0">
                  <a:ln>
                    <a:noFill/>
                  </a:ln>
                  <a:solidFill>
                    <a:schemeClr val="bg1"/>
                  </a:solidFill>
                  <a:effectLst/>
                  <a:uLnTx/>
                  <a:uFillTx/>
                  <a:ea typeface="ＭＳ Ｐゴシック"/>
                  <a:cs typeface="Arial" pitchFamily="34" charset="0"/>
                </a:rPr>
                <a:t>lans </a:t>
              </a:r>
              <a:endParaRPr kumimoji="0" lang="en-US" sz="900" b="1" i="0" u="none" strike="noStrike" kern="0" cap="none" spc="0" normalizeH="0" baseline="0" dirty="0">
                <a:ln>
                  <a:noFill/>
                </a:ln>
                <a:solidFill>
                  <a:schemeClr val="bg1"/>
                </a:solidFill>
                <a:effectLst/>
                <a:uLnTx/>
                <a:uFillTx/>
                <a:ea typeface="ＭＳ Ｐゴシック"/>
                <a:cs typeface="Arial"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dirty="0">
                  <a:ln>
                    <a:noFill/>
                  </a:ln>
                  <a:solidFill>
                    <a:schemeClr val="bg1"/>
                  </a:solidFill>
                  <a:effectLst/>
                  <a:uLnTx/>
                  <a:uFillTx/>
                  <a:ea typeface="ＭＳ Ｐゴシック"/>
                  <a:cs typeface="Arial" pitchFamily="34" charset="0"/>
                </a:rPr>
                <a:t>Plan the activities of the first months after closing</a:t>
              </a:r>
            </a:p>
          </p:txBody>
        </p:sp>
        <p:sp>
          <p:nvSpPr>
            <p:cNvPr id="129" name="AutoShape 8"/>
            <p:cNvSpPr>
              <a:spLocks noChangeArrowheads="1"/>
            </p:cNvSpPr>
            <p:nvPr/>
          </p:nvSpPr>
          <p:spPr bwMode="blackWhite">
            <a:xfrm>
              <a:off x="3507927" y="5654675"/>
              <a:ext cx="4300538" cy="438150"/>
            </a:xfrm>
            <a:prstGeom prst="homePlate">
              <a:avLst>
                <a:gd name="adj" fmla="val 49985"/>
              </a:avLst>
            </a:prstGeom>
            <a:solidFill>
              <a:schemeClr val="accent3"/>
            </a:solidFill>
            <a:ln w="6350" algn="ctr">
              <a:no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dirty="0">
                  <a:ln>
                    <a:noFill/>
                  </a:ln>
                  <a:solidFill>
                    <a:schemeClr val="bg1"/>
                  </a:solidFill>
                  <a:effectLst/>
                  <a:uLnTx/>
                  <a:uFillTx/>
                  <a:ea typeface="ＭＳ Ｐゴシック"/>
                  <a:cs typeface="Arial" pitchFamily="34" charset="0"/>
                </a:rPr>
                <a:t>Day-1 </a:t>
              </a:r>
              <a:r>
                <a:rPr kumimoji="0" lang="en-US" sz="900" b="1" i="0" u="none" strike="noStrike" kern="0" cap="none" spc="0" normalizeH="0" baseline="0" dirty="0" smtClean="0">
                  <a:ln>
                    <a:noFill/>
                  </a:ln>
                  <a:solidFill>
                    <a:schemeClr val="bg1"/>
                  </a:solidFill>
                  <a:effectLst/>
                  <a:uLnTx/>
                  <a:uFillTx/>
                  <a:ea typeface="ＭＳ Ｐゴシック"/>
                  <a:cs typeface="Arial" pitchFamily="34" charset="0"/>
                </a:rPr>
                <a:t>plans </a:t>
              </a:r>
              <a:r>
                <a:rPr kumimoji="0" lang="en-US" sz="900" b="1" i="0" u="none" strike="noStrike" kern="0" cap="none" spc="0" normalizeH="0" baseline="0" dirty="0">
                  <a:ln>
                    <a:noFill/>
                  </a:ln>
                  <a:solidFill>
                    <a:schemeClr val="bg1"/>
                  </a:solidFill>
                  <a:effectLst/>
                  <a:uLnTx/>
                  <a:uFillTx/>
                  <a:ea typeface="ＭＳ Ｐゴシック"/>
                  <a:cs typeface="Arial" pitchFamily="34" charset="0"/>
                </a:rPr>
                <a:t>(e.g. </a:t>
              </a:r>
              <a:r>
                <a:rPr kumimoji="0" lang="en-US" sz="900" b="1" i="0" u="none" strike="noStrike" kern="0" cap="none" spc="0" normalizeH="0" baseline="0" dirty="0" smtClean="0">
                  <a:ln>
                    <a:noFill/>
                  </a:ln>
                  <a:solidFill>
                    <a:schemeClr val="bg1"/>
                  </a:solidFill>
                  <a:effectLst/>
                  <a:uLnTx/>
                  <a:uFillTx/>
                  <a:ea typeface="ＭＳ Ｐゴシック"/>
                  <a:cs typeface="Arial" pitchFamily="34" charset="0"/>
                </a:rPr>
                <a:t>readiness</a:t>
              </a:r>
              <a:r>
                <a:rPr kumimoji="0" lang="en-US" sz="900" b="1" i="0" u="none" strike="noStrike" kern="0" cap="none" spc="0" normalizeH="0" baseline="0" dirty="0">
                  <a:ln>
                    <a:noFill/>
                  </a:ln>
                  <a:solidFill>
                    <a:schemeClr val="bg1"/>
                  </a:solidFill>
                  <a:effectLst/>
                  <a:uLnTx/>
                  <a:uFillTx/>
                  <a:ea typeface="ＭＳ Ｐゴシック"/>
                  <a:cs typeface="Arial" pitchFamily="34" charset="0"/>
                </a:rPr>
                <a:t>, RPDA)</a:t>
              </a:r>
            </a:p>
          </p:txBody>
        </p:sp>
        <p:sp>
          <p:nvSpPr>
            <p:cNvPr id="130" name="Abgerundetes Rechteck 26"/>
            <p:cNvSpPr/>
            <p:nvPr/>
          </p:nvSpPr>
          <p:spPr bwMode="auto">
            <a:xfrm>
              <a:off x="7846877" y="1341438"/>
              <a:ext cx="455613" cy="4751387"/>
            </a:xfrm>
            <a:prstGeom prst="roundRect">
              <a:avLst>
                <a:gd name="adj" fmla="val 0"/>
              </a:avLst>
            </a:prstGeom>
            <a:solidFill>
              <a:schemeClr val="accent1"/>
            </a:solidFill>
            <a:ln w="19050">
              <a:solidFill>
                <a:srgbClr val="FFFFFF"/>
              </a:solidFill>
              <a:miter lim="800000"/>
              <a:headEnd/>
              <a:tailEnd/>
            </a:ln>
            <a:effectLst/>
          </p:spPr>
          <p:txBody>
            <a:bodyPr wrap="none" lIns="63500" tIns="0" rIns="64800" bIns="0" anchor="ctr"/>
            <a:lstStyle/>
            <a:p>
              <a:pPr algn="ctr" fontAlgn="auto">
                <a:spcBef>
                  <a:spcPts val="0"/>
                </a:spcBef>
                <a:spcAft>
                  <a:spcPts val="0"/>
                </a:spcAft>
                <a:defRPr/>
              </a:pPr>
              <a:r>
                <a:rPr lang="en-US" sz="900" b="1" kern="0" dirty="0" smtClean="0">
                  <a:solidFill>
                    <a:prstClr val="white"/>
                  </a:solidFill>
                  <a:ea typeface="ＭＳ Ｐゴシック" charset="-128"/>
                  <a:cs typeface="Arial" pitchFamily="34" charset="0"/>
                </a:rPr>
                <a:t>DAY-</a:t>
              </a:r>
            </a:p>
            <a:p>
              <a:pPr algn="ctr" fontAlgn="auto">
                <a:spcBef>
                  <a:spcPts val="0"/>
                </a:spcBef>
                <a:spcAft>
                  <a:spcPts val="0"/>
                </a:spcAft>
                <a:defRPr/>
              </a:pPr>
              <a:r>
                <a:rPr lang="en-US" sz="900" b="1" kern="0" dirty="0" smtClean="0">
                  <a:solidFill>
                    <a:prstClr val="white"/>
                  </a:solidFill>
                  <a:ea typeface="ＭＳ Ｐゴシック" charset="-128"/>
                  <a:cs typeface="Arial" pitchFamily="34" charset="0"/>
                </a:rPr>
                <a:t> 1</a:t>
              </a:r>
              <a:endParaRPr lang="en-US" sz="900" b="1" kern="0" dirty="0">
                <a:solidFill>
                  <a:prstClr val="white"/>
                </a:solidFill>
                <a:ea typeface="ＭＳ Ｐゴシック" charset="-128"/>
                <a:cs typeface="Arial" pitchFamily="34" charset="0"/>
              </a:endParaRPr>
            </a:p>
          </p:txBody>
        </p:sp>
        <p:sp>
          <p:nvSpPr>
            <p:cNvPr id="134" name="Gestreifter Pfeil nach rechts 30"/>
            <p:cNvSpPr/>
            <p:nvPr/>
          </p:nvSpPr>
          <p:spPr bwMode="auto">
            <a:xfrm>
              <a:off x="8316296" y="3205789"/>
              <a:ext cx="1211262" cy="862691"/>
            </a:xfrm>
            <a:prstGeom prst="stripedRightArrow">
              <a:avLst>
                <a:gd name="adj1" fmla="val 50761"/>
                <a:gd name="adj2" fmla="val 84375"/>
              </a:avLst>
            </a:prstGeom>
            <a:solidFill>
              <a:schemeClr val="accent4"/>
            </a:solidFill>
            <a:ln w="9525" cap="flat" cmpd="sng" algn="ctr">
              <a:noFill/>
              <a:prstDash val="solid"/>
              <a:round/>
              <a:headEnd type="none" w="med" len="med"/>
              <a:tailEnd type="none" w="med" len="med"/>
            </a:ln>
            <a:effectLst/>
          </p:spPr>
          <p:txBody>
            <a:bodyPr lIns="36000" rIns="36000" anchor="ctr"/>
            <a:lstStyle/>
            <a:p>
              <a:pPr>
                <a:defRPr/>
              </a:pPr>
              <a:r>
                <a:rPr lang="en-US" sz="900" b="1" dirty="0" smtClean="0">
                  <a:solidFill>
                    <a:prstClr val="white"/>
                  </a:solidFill>
                  <a:ea typeface="ＭＳ Ｐゴシック" charset="-128"/>
                  <a:cs typeface="Arial" pitchFamily="34" charset="0"/>
                </a:rPr>
                <a:t>100 days</a:t>
              </a:r>
              <a:endParaRPr lang="en-US" sz="900" b="1" dirty="0">
                <a:solidFill>
                  <a:prstClr val="white"/>
                </a:solidFill>
                <a:ea typeface="ＭＳ Ｐゴシック" charset="-128"/>
                <a:cs typeface="Arial" pitchFamily="34" charset="0"/>
              </a:endParaRPr>
            </a:p>
          </p:txBody>
        </p:sp>
        <p:sp>
          <p:nvSpPr>
            <p:cNvPr id="135" name="AutoShape 8"/>
            <p:cNvSpPr>
              <a:spLocks noChangeArrowheads="1"/>
            </p:cNvSpPr>
            <p:nvPr/>
          </p:nvSpPr>
          <p:spPr bwMode="blackWhite">
            <a:xfrm>
              <a:off x="3507927" y="5105400"/>
              <a:ext cx="4300538" cy="438150"/>
            </a:xfrm>
            <a:prstGeom prst="homePlate">
              <a:avLst>
                <a:gd name="adj" fmla="val 49985"/>
              </a:avLst>
            </a:prstGeom>
            <a:solidFill>
              <a:schemeClr val="accent3"/>
            </a:solidFill>
            <a:ln w="6350" algn="ctr">
              <a:no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dirty="0">
                  <a:ln>
                    <a:noFill/>
                  </a:ln>
                  <a:solidFill>
                    <a:schemeClr val="bg1"/>
                  </a:solidFill>
                  <a:effectLst/>
                  <a:uLnTx/>
                  <a:uFillTx/>
                  <a:ea typeface="ＭＳ Ｐゴシック"/>
                  <a:cs typeface="Arial" pitchFamily="34" charset="0"/>
                </a:rPr>
                <a:t>Cultural </a:t>
              </a:r>
              <a:r>
                <a:rPr kumimoji="0" lang="en-US" sz="900" b="1" i="0" u="none" strike="noStrike" kern="0" cap="none" spc="0" normalizeH="0" baseline="0" dirty="0" smtClean="0">
                  <a:ln>
                    <a:noFill/>
                  </a:ln>
                  <a:solidFill>
                    <a:schemeClr val="bg1"/>
                  </a:solidFill>
                  <a:effectLst/>
                  <a:uLnTx/>
                  <a:uFillTx/>
                  <a:ea typeface="ＭＳ Ｐゴシック"/>
                  <a:cs typeface="Arial" pitchFamily="34" charset="0"/>
                </a:rPr>
                <a:t>alignment plan</a:t>
              </a:r>
              <a:endParaRPr kumimoji="0" lang="en-US" sz="900" b="1" i="0" u="none" strike="noStrike" kern="0" cap="none" spc="0" normalizeH="0" baseline="0" dirty="0">
                <a:ln>
                  <a:noFill/>
                </a:ln>
                <a:solidFill>
                  <a:schemeClr val="bg1"/>
                </a:solidFill>
                <a:effectLst/>
                <a:uLnTx/>
                <a:uFillTx/>
                <a:ea typeface="ＭＳ Ｐゴシック"/>
                <a:cs typeface="Arial" pitchFamily="34" charset="0"/>
              </a:endParaRPr>
            </a:p>
          </p:txBody>
        </p:sp>
        <p:sp>
          <p:nvSpPr>
            <p:cNvPr id="136" name="AutoShape 8"/>
            <p:cNvSpPr>
              <a:spLocks noChangeArrowheads="1"/>
            </p:cNvSpPr>
            <p:nvPr/>
          </p:nvSpPr>
          <p:spPr bwMode="blackWhite">
            <a:xfrm>
              <a:off x="6341615" y="3252788"/>
              <a:ext cx="1466850" cy="438150"/>
            </a:xfrm>
            <a:prstGeom prst="homePlate">
              <a:avLst>
                <a:gd name="adj" fmla="val 50016"/>
              </a:avLst>
            </a:prstGeom>
            <a:solidFill>
              <a:schemeClr val="accent3"/>
            </a:solidFill>
            <a:ln w="6350" algn="ctr">
              <a:no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dirty="0">
                  <a:ln>
                    <a:noFill/>
                  </a:ln>
                  <a:solidFill>
                    <a:schemeClr val="bg1"/>
                  </a:solidFill>
                  <a:effectLst/>
                  <a:uLnTx/>
                  <a:uFillTx/>
                  <a:ea typeface="ＭＳ Ｐゴシック"/>
                  <a:cs typeface="Arial" pitchFamily="34" charset="0"/>
                </a:rPr>
                <a:t>Synergy </a:t>
              </a:r>
              <a:r>
                <a:rPr kumimoji="0" lang="en-US" sz="900" b="1" i="0" u="none" strike="noStrike" kern="0" cap="none" spc="0" normalizeH="0" baseline="0" dirty="0" smtClean="0">
                  <a:ln>
                    <a:noFill/>
                  </a:ln>
                  <a:solidFill>
                    <a:schemeClr val="bg1"/>
                  </a:solidFill>
                  <a:effectLst/>
                  <a:uLnTx/>
                  <a:uFillTx/>
                  <a:ea typeface="ＭＳ Ｐゴシック"/>
                  <a:cs typeface="Arial" pitchFamily="34" charset="0"/>
                </a:rPr>
                <a:t>case</a:t>
              </a:r>
              <a:endParaRPr kumimoji="0" lang="en-US" sz="900" b="1" i="0" u="none" strike="noStrike" kern="0" cap="none" spc="0" normalizeH="0" baseline="0" dirty="0">
                <a:ln>
                  <a:noFill/>
                </a:ln>
                <a:solidFill>
                  <a:schemeClr val="bg1"/>
                </a:solidFill>
                <a:effectLst/>
                <a:uLnTx/>
                <a:uFillTx/>
                <a:ea typeface="ＭＳ Ｐゴシック"/>
                <a:cs typeface="Arial" pitchFamily="34" charset="0"/>
              </a:endParaRPr>
            </a:p>
          </p:txBody>
        </p:sp>
        <p:sp>
          <p:nvSpPr>
            <p:cNvPr id="137" name="AutoShape 8"/>
            <p:cNvSpPr>
              <a:spLocks noChangeArrowheads="1"/>
            </p:cNvSpPr>
            <p:nvPr/>
          </p:nvSpPr>
          <p:spPr bwMode="blackWhite">
            <a:xfrm>
              <a:off x="6341615" y="2716213"/>
              <a:ext cx="1466850" cy="438150"/>
            </a:xfrm>
            <a:prstGeom prst="homePlate">
              <a:avLst>
                <a:gd name="adj" fmla="val 50016"/>
              </a:avLst>
            </a:prstGeom>
            <a:solidFill>
              <a:schemeClr val="accent3"/>
            </a:solidFill>
            <a:ln w="6350" algn="ctr">
              <a:noFill/>
              <a:round/>
              <a:headEnd/>
              <a:tailEnd/>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dirty="0" smtClean="0">
                  <a:ln>
                    <a:noFill/>
                  </a:ln>
                  <a:solidFill>
                    <a:schemeClr val="bg1"/>
                  </a:solidFill>
                  <a:effectLst/>
                  <a:uLnTx/>
                  <a:uFillTx/>
                  <a:ea typeface="ＭＳ Ｐゴシック"/>
                  <a:cs typeface="Arial" pitchFamily="34" charset="0"/>
                </a:rPr>
                <a:t>Organization design</a:t>
              </a:r>
              <a:endParaRPr kumimoji="0" lang="en-US" sz="900" b="1" i="0" u="none" strike="noStrike" kern="0" cap="none" spc="0" normalizeH="0" baseline="0" dirty="0">
                <a:ln>
                  <a:noFill/>
                </a:ln>
                <a:solidFill>
                  <a:schemeClr val="bg1"/>
                </a:solidFill>
                <a:effectLst/>
                <a:uLnTx/>
                <a:uFillTx/>
                <a:ea typeface="ＭＳ Ｐゴシック"/>
                <a:cs typeface="Arial" pitchFamily="34" charset="0"/>
              </a:endParaRPr>
            </a:p>
          </p:txBody>
        </p:sp>
      </p:grpSp>
      <p:sp>
        <p:nvSpPr>
          <p:cNvPr id="5" name="Rechteckiger Pfeil 4"/>
          <p:cNvSpPr/>
          <p:nvPr/>
        </p:nvSpPr>
        <p:spPr>
          <a:xfrm>
            <a:off x="3266811" y="4538663"/>
            <a:ext cx="608677" cy="337851"/>
          </a:xfrm>
          <a:prstGeom prst="bentArrow">
            <a:avLst>
              <a:gd name="adj1" fmla="val 25000"/>
              <a:gd name="adj2" fmla="val 25000"/>
              <a:gd name="adj3" fmla="val 36277"/>
              <a:gd name="adj4" fmla="val 87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138" name="Rechteckiger Pfeil 137"/>
          <p:cNvSpPr/>
          <p:nvPr/>
        </p:nvSpPr>
        <p:spPr>
          <a:xfrm>
            <a:off x="4600311" y="3388043"/>
            <a:ext cx="608677" cy="337851"/>
          </a:xfrm>
          <a:prstGeom prst="bentArrow">
            <a:avLst>
              <a:gd name="adj1" fmla="val 25000"/>
              <a:gd name="adj2" fmla="val 25000"/>
              <a:gd name="adj3" fmla="val 36277"/>
              <a:gd name="adj4" fmla="val 87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139" name="Rechteckiger Pfeil 138"/>
          <p:cNvSpPr/>
          <p:nvPr/>
        </p:nvSpPr>
        <p:spPr>
          <a:xfrm>
            <a:off x="5941431" y="2222183"/>
            <a:ext cx="608677" cy="337851"/>
          </a:xfrm>
          <a:prstGeom prst="bentArrow">
            <a:avLst>
              <a:gd name="adj1" fmla="val 25000"/>
              <a:gd name="adj2" fmla="val 25000"/>
              <a:gd name="adj3" fmla="val 36277"/>
              <a:gd name="adj4" fmla="val 87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Tree>
    <p:extLst>
      <p:ext uri="{BB962C8B-B14F-4D97-AF65-F5344CB8AC3E}">
        <p14:creationId xmlns:p14="http://schemas.microsoft.com/office/powerpoint/2010/main" val="7928814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Core statements:</a:t>
            </a:r>
          </a:p>
          <a:p>
            <a:pPr lvl="2"/>
            <a:r>
              <a:rPr lang="en-US" dirty="0"/>
              <a:t>The integration bears risks in the realms of customers and suppliers. Anticipated risks can be mitigated by </a:t>
            </a:r>
            <a:r>
              <a:rPr lang="en-US" dirty="0" smtClean="0"/>
              <a:t>pre-defined </a:t>
            </a:r>
            <a:r>
              <a:rPr lang="en-US" dirty="0"/>
              <a:t>measure</a:t>
            </a:r>
          </a:p>
        </p:txBody>
      </p:sp>
      <p:sp>
        <p:nvSpPr>
          <p:cNvPr id="4" name="Titel 3"/>
          <p:cNvSpPr>
            <a:spLocks noGrp="1"/>
          </p:cNvSpPr>
          <p:nvPr>
            <p:ph type="title"/>
          </p:nvPr>
        </p:nvSpPr>
        <p:spPr/>
        <p:txBody>
          <a:bodyPr/>
          <a:lstStyle/>
          <a:p>
            <a:r>
              <a:rPr lang="en-US" dirty="0" smtClean="0"/>
              <a:t>6. What are the possible risks and how can these be addressed? (1/2)</a:t>
            </a:r>
            <a:endParaRPr lang="en-US" dirty="0"/>
          </a:p>
        </p:txBody>
      </p:sp>
      <p:sp>
        <p:nvSpPr>
          <p:cNvPr id="2" name="Textplatzhalter 1"/>
          <p:cNvSpPr>
            <a:spLocks noGrp="1"/>
          </p:cNvSpPr>
          <p:nvPr>
            <p:ph type="body" sz="quarter" idx="13"/>
          </p:nvPr>
        </p:nvSpPr>
        <p:spPr/>
        <p:txBody>
          <a:bodyPr/>
          <a:lstStyle/>
          <a:p>
            <a:r>
              <a:rPr lang="en-US" dirty="0"/>
              <a:t>Integration </a:t>
            </a:r>
            <a:r>
              <a:rPr lang="en-US" dirty="0" smtClean="0"/>
              <a:t>Blueprint</a:t>
            </a:r>
            <a:endParaRPr lang="en-US" dirty="0"/>
          </a:p>
        </p:txBody>
      </p:sp>
      <p:graphicFrame>
        <p:nvGraphicFramePr>
          <p:cNvPr id="19" name="Tabelle 50"/>
          <p:cNvGraphicFramePr>
            <a:graphicFrameLocks noGrp="1"/>
          </p:cNvGraphicFramePr>
          <p:nvPr>
            <p:extLst>
              <p:ext uri="{D42A27DB-BD31-4B8C-83A1-F6EECF244321}">
                <p14:modId xmlns:p14="http://schemas.microsoft.com/office/powerpoint/2010/main" val="2075259782"/>
              </p:ext>
            </p:extLst>
          </p:nvPr>
        </p:nvGraphicFramePr>
        <p:xfrm>
          <a:off x="2446338" y="1428462"/>
          <a:ext cx="6970712" cy="4598340"/>
        </p:xfrm>
        <a:graphic>
          <a:graphicData uri="http://schemas.openxmlformats.org/drawingml/2006/table">
            <a:tbl>
              <a:tblPr firstRow="1" bandRow="1"/>
              <a:tblGrid>
                <a:gridCol w="604592"/>
                <a:gridCol w="2664070"/>
                <a:gridCol w="545123"/>
                <a:gridCol w="3156927"/>
              </a:tblGrid>
              <a:tr h="253912">
                <a:tc>
                  <a:txBody>
                    <a:bodyPr/>
                    <a:lstStyle>
                      <a:defPPr>
                        <a:defRPr lang="en-US"/>
                      </a:defPPr>
                      <a:lvl1pPr marL="0" algn="l" defTabSz="914400" rtl="0" eaLnBrk="1" latinLnBrk="0" hangingPunct="1">
                        <a:defRPr sz="1800" b="1" kern="1200">
                          <a:solidFill>
                            <a:schemeClr val="lt1"/>
                          </a:solidFill>
                          <a:latin typeface="Arial"/>
                          <a:ea typeface="ＭＳ Ｐゴシック"/>
                        </a:defRPr>
                      </a:lvl1pPr>
                      <a:lvl2pPr marL="457200" algn="l" defTabSz="914400" rtl="0" eaLnBrk="1" latinLnBrk="0" hangingPunct="1">
                        <a:defRPr sz="1800" b="1" kern="1200">
                          <a:solidFill>
                            <a:schemeClr val="lt1"/>
                          </a:solidFill>
                          <a:latin typeface="Arial"/>
                          <a:ea typeface="ＭＳ Ｐゴシック"/>
                        </a:defRPr>
                      </a:lvl2pPr>
                      <a:lvl3pPr marL="914400" algn="l" defTabSz="914400" rtl="0" eaLnBrk="1" latinLnBrk="0" hangingPunct="1">
                        <a:defRPr sz="1800" b="1" kern="1200">
                          <a:solidFill>
                            <a:schemeClr val="lt1"/>
                          </a:solidFill>
                          <a:latin typeface="Arial"/>
                          <a:ea typeface="ＭＳ Ｐゴシック"/>
                        </a:defRPr>
                      </a:lvl3pPr>
                      <a:lvl4pPr marL="1371600" algn="l" defTabSz="914400" rtl="0" eaLnBrk="1" latinLnBrk="0" hangingPunct="1">
                        <a:defRPr sz="1800" b="1" kern="1200">
                          <a:solidFill>
                            <a:schemeClr val="lt1"/>
                          </a:solidFill>
                          <a:latin typeface="Arial"/>
                          <a:ea typeface="ＭＳ Ｐゴシック"/>
                        </a:defRPr>
                      </a:lvl4pPr>
                      <a:lvl5pPr marL="1828800" algn="l" defTabSz="914400" rtl="0" eaLnBrk="1" latinLnBrk="0" hangingPunct="1">
                        <a:defRPr sz="1800" b="1" kern="1200">
                          <a:solidFill>
                            <a:schemeClr val="lt1"/>
                          </a:solidFill>
                          <a:latin typeface="Arial"/>
                          <a:ea typeface="ＭＳ Ｐゴシック"/>
                        </a:defRPr>
                      </a:lvl5pPr>
                      <a:lvl6pPr marL="2286000" algn="l" defTabSz="914400" rtl="0" eaLnBrk="1" latinLnBrk="0" hangingPunct="1">
                        <a:defRPr sz="1800" b="1" kern="1200">
                          <a:solidFill>
                            <a:schemeClr val="lt1"/>
                          </a:solidFill>
                          <a:latin typeface="Arial"/>
                          <a:ea typeface="ＭＳ Ｐゴシック"/>
                        </a:defRPr>
                      </a:lvl6pPr>
                      <a:lvl7pPr marL="2743200" algn="l" defTabSz="914400" rtl="0" eaLnBrk="1" latinLnBrk="0" hangingPunct="1">
                        <a:defRPr sz="1800" b="1" kern="1200">
                          <a:solidFill>
                            <a:schemeClr val="lt1"/>
                          </a:solidFill>
                          <a:latin typeface="Arial"/>
                          <a:ea typeface="ＭＳ Ｐゴシック"/>
                        </a:defRPr>
                      </a:lvl7pPr>
                      <a:lvl8pPr marL="3200400" algn="l" defTabSz="914400" rtl="0" eaLnBrk="1" latinLnBrk="0" hangingPunct="1">
                        <a:defRPr sz="1800" b="1" kern="1200">
                          <a:solidFill>
                            <a:schemeClr val="lt1"/>
                          </a:solidFill>
                          <a:latin typeface="Arial"/>
                          <a:ea typeface="ＭＳ Ｐゴシック"/>
                        </a:defRPr>
                      </a:lvl8pPr>
                      <a:lvl9pPr marL="3657600" algn="l" defTabSz="914400" rtl="0" eaLnBrk="1" latinLnBrk="0" hangingPunct="1">
                        <a:defRPr sz="1800" b="1" kern="1200">
                          <a:solidFill>
                            <a:schemeClr val="lt1"/>
                          </a:solidFill>
                          <a:latin typeface="Arial"/>
                          <a:ea typeface="ＭＳ Ｐゴシック"/>
                        </a:defRPr>
                      </a:lvl9pPr>
                    </a:lstStyle>
                    <a:p>
                      <a:pPr algn="ctr">
                        <a:lnSpc>
                          <a:spcPct val="100000"/>
                        </a:lnSpc>
                        <a:spcBef>
                          <a:spcPts val="200"/>
                        </a:spcBef>
                      </a:pPr>
                      <a:endParaRPr lang="en-US" sz="900" noProof="0" dirty="0">
                        <a:latin typeface="+mn-lt"/>
                      </a:endParaRPr>
                    </a:p>
                  </a:txBody>
                  <a:tcPr marL="36000" marR="36000" marT="36000" marB="36000" anchor="ctr">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defPPr>
                        <a:defRPr lang="en-US"/>
                      </a:defPPr>
                      <a:lvl1pPr marL="0" algn="l" defTabSz="914400" rtl="0" eaLnBrk="1" latinLnBrk="0" hangingPunct="1">
                        <a:defRPr sz="1800" b="1" kern="1200">
                          <a:solidFill>
                            <a:schemeClr val="lt1"/>
                          </a:solidFill>
                          <a:latin typeface="Arial"/>
                          <a:ea typeface="ＭＳ Ｐゴシック"/>
                        </a:defRPr>
                      </a:lvl1pPr>
                      <a:lvl2pPr marL="457200" algn="l" defTabSz="914400" rtl="0" eaLnBrk="1" latinLnBrk="0" hangingPunct="1">
                        <a:defRPr sz="1800" b="1" kern="1200">
                          <a:solidFill>
                            <a:schemeClr val="lt1"/>
                          </a:solidFill>
                          <a:latin typeface="Arial"/>
                          <a:ea typeface="ＭＳ Ｐゴシック"/>
                        </a:defRPr>
                      </a:lvl2pPr>
                      <a:lvl3pPr marL="914400" algn="l" defTabSz="914400" rtl="0" eaLnBrk="1" latinLnBrk="0" hangingPunct="1">
                        <a:defRPr sz="1800" b="1" kern="1200">
                          <a:solidFill>
                            <a:schemeClr val="lt1"/>
                          </a:solidFill>
                          <a:latin typeface="Arial"/>
                          <a:ea typeface="ＭＳ Ｐゴシック"/>
                        </a:defRPr>
                      </a:lvl3pPr>
                      <a:lvl4pPr marL="1371600" algn="l" defTabSz="914400" rtl="0" eaLnBrk="1" latinLnBrk="0" hangingPunct="1">
                        <a:defRPr sz="1800" b="1" kern="1200">
                          <a:solidFill>
                            <a:schemeClr val="lt1"/>
                          </a:solidFill>
                          <a:latin typeface="Arial"/>
                          <a:ea typeface="ＭＳ Ｐゴシック"/>
                        </a:defRPr>
                      </a:lvl4pPr>
                      <a:lvl5pPr marL="1828800" algn="l" defTabSz="914400" rtl="0" eaLnBrk="1" latinLnBrk="0" hangingPunct="1">
                        <a:defRPr sz="1800" b="1" kern="1200">
                          <a:solidFill>
                            <a:schemeClr val="lt1"/>
                          </a:solidFill>
                          <a:latin typeface="Arial"/>
                          <a:ea typeface="ＭＳ Ｐゴシック"/>
                        </a:defRPr>
                      </a:lvl5pPr>
                      <a:lvl6pPr marL="2286000" algn="l" defTabSz="914400" rtl="0" eaLnBrk="1" latinLnBrk="0" hangingPunct="1">
                        <a:defRPr sz="1800" b="1" kern="1200">
                          <a:solidFill>
                            <a:schemeClr val="lt1"/>
                          </a:solidFill>
                          <a:latin typeface="Arial"/>
                          <a:ea typeface="ＭＳ Ｐゴシック"/>
                        </a:defRPr>
                      </a:lvl6pPr>
                      <a:lvl7pPr marL="2743200" algn="l" defTabSz="914400" rtl="0" eaLnBrk="1" latinLnBrk="0" hangingPunct="1">
                        <a:defRPr sz="1800" b="1" kern="1200">
                          <a:solidFill>
                            <a:schemeClr val="lt1"/>
                          </a:solidFill>
                          <a:latin typeface="Arial"/>
                          <a:ea typeface="ＭＳ Ｐゴシック"/>
                        </a:defRPr>
                      </a:lvl7pPr>
                      <a:lvl8pPr marL="3200400" algn="l" defTabSz="914400" rtl="0" eaLnBrk="1" latinLnBrk="0" hangingPunct="1">
                        <a:defRPr sz="1800" b="1" kern="1200">
                          <a:solidFill>
                            <a:schemeClr val="lt1"/>
                          </a:solidFill>
                          <a:latin typeface="Arial"/>
                          <a:ea typeface="ＭＳ Ｐゴシック"/>
                        </a:defRPr>
                      </a:lvl8pPr>
                      <a:lvl9pPr marL="3657600" algn="l" defTabSz="914400" rtl="0" eaLnBrk="1" latinLnBrk="0" hangingPunct="1">
                        <a:defRPr sz="1800" b="1" kern="1200">
                          <a:solidFill>
                            <a:schemeClr val="lt1"/>
                          </a:solidFill>
                          <a:latin typeface="Arial"/>
                          <a:ea typeface="ＭＳ Ｐゴシック"/>
                        </a:defRPr>
                      </a:lvl9pPr>
                    </a:lstStyle>
                    <a:p>
                      <a:pPr marL="184150" lvl="3" indent="-184150" algn="ctr" defTabSz="760413">
                        <a:lnSpc>
                          <a:spcPct val="90000"/>
                        </a:lnSpc>
                        <a:spcBef>
                          <a:spcPts val="300"/>
                        </a:spcBef>
                        <a:buClr>
                          <a:srgbClr val="425C8F"/>
                        </a:buClr>
                        <a:buSzPct val="65000"/>
                        <a:buFont typeface="Wingdings" pitchFamily="2" charset="2"/>
                        <a:buNone/>
                        <a:tabLst>
                          <a:tab pos="4846638" algn="l"/>
                        </a:tabLst>
                        <a:defRPr/>
                      </a:pPr>
                      <a:r>
                        <a:rPr lang="en-US" sz="900" noProof="0" dirty="0" smtClean="0">
                          <a:solidFill>
                            <a:schemeClr val="bg1"/>
                          </a:solidFill>
                          <a:latin typeface="+mn-lt"/>
                          <a:cs typeface="Arial" charset="0"/>
                        </a:rPr>
                        <a:t>Risk</a:t>
                      </a:r>
                      <a:r>
                        <a:rPr lang="en-US" sz="900" baseline="0" noProof="0" dirty="0" smtClean="0">
                          <a:solidFill>
                            <a:schemeClr val="bg1"/>
                          </a:solidFill>
                          <a:latin typeface="+mn-lt"/>
                          <a:cs typeface="Arial" charset="0"/>
                        </a:rPr>
                        <a:t> description </a:t>
                      </a:r>
                      <a:endParaRPr lang="en-US" sz="900" noProof="0" dirty="0" smtClean="0">
                        <a:solidFill>
                          <a:schemeClr val="bg1"/>
                        </a:solidFill>
                        <a:latin typeface="+mn-lt"/>
                        <a:cs typeface="Arial" charset="0"/>
                      </a:endParaRPr>
                    </a:p>
                  </a:txBody>
                  <a:tcPr marL="36000" marR="36000" marT="36000" marB="360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defPPr>
                        <a:defRPr lang="en-US"/>
                      </a:defPPr>
                      <a:lvl1pPr marL="0" algn="l" defTabSz="914400" rtl="0" eaLnBrk="1" latinLnBrk="0" hangingPunct="1">
                        <a:defRPr sz="1800" b="1" kern="1200">
                          <a:solidFill>
                            <a:schemeClr val="lt1"/>
                          </a:solidFill>
                          <a:latin typeface="Arial"/>
                          <a:ea typeface="ＭＳ Ｐゴシック"/>
                        </a:defRPr>
                      </a:lvl1pPr>
                      <a:lvl2pPr marL="457200" algn="l" defTabSz="914400" rtl="0" eaLnBrk="1" latinLnBrk="0" hangingPunct="1">
                        <a:defRPr sz="1800" b="1" kern="1200">
                          <a:solidFill>
                            <a:schemeClr val="lt1"/>
                          </a:solidFill>
                          <a:latin typeface="Arial"/>
                          <a:ea typeface="ＭＳ Ｐゴシック"/>
                        </a:defRPr>
                      </a:lvl2pPr>
                      <a:lvl3pPr marL="914400" algn="l" defTabSz="914400" rtl="0" eaLnBrk="1" latinLnBrk="0" hangingPunct="1">
                        <a:defRPr sz="1800" b="1" kern="1200">
                          <a:solidFill>
                            <a:schemeClr val="lt1"/>
                          </a:solidFill>
                          <a:latin typeface="Arial"/>
                          <a:ea typeface="ＭＳ Ｐゴシック"/>
                        </a:defRPr>
                      </a:lvl3pPr>
                      <a:lvl4pPr marL="1371600" algn="l" defTabSz="914400" rtl="0" eaLnBrk="1" latinLnBrk="0" hangingPunct="1">
                        <a:defRPr sz="1800" b="1" kern="1200">
                          <a:solidFill>
                            <a:schemeClr val="lt1"/>
                          </a:solidFill>
                          <a:latin typeface="Arial"/>
                          <a:ea typeface="ＭＳ Ｐゴシック"/>
                        </a:defRPr>
                      </a:lvl4pPr>
                      <a:lvl5pPr marL="1828800" algn="l" defTabSz="914400" rtl="0" eaLnBrk="1" latinLnBrk="0" hangingPunct="1">
                        <a:defRPr sz="1800" b="1" kern="1200">
                          <a:solidFill>
                            <a:schemeClr val="lt1"/>
                          </a:solidFill>
                          <a:latin typeface="Arial"/>
                          <a:ea typeface="ＭＳ Ｐゴシック"/>
                        </a:defRPr>
                      </a:lvl5pPr>
                      <a:lvl6pPr marL="2286000" algn="l" defTabSz="914400" rtl="0" eaLnBrk="1" latinLnBrk="0" hangingPunct="1">
                        <a:defRPr sz="1800" b="1" kern="1200">
                          <a:solidFill>
                            <a:schemeClr val="lt1"/>
                          </a:solidFill>
                          <a:latin typeface="Arial"/>
                          <a:ea typeface="ＭＳ Ｐゴシック"/>
                        </a:defRPr>
                      </a:lvl6pPr>
                      <a:lvl7pPr marL="2743200" algn="l" defTabSz="914400" rtl="0" eaLnBrk="1" latinLnBrk="0" hangingPunct="1">
                        <a:defRPr sz="1800" b="1" kern="1200">
                          <a:solidFill>
                            <a:schemeClr val="lt1"/>
                          </a:solidFill>
                          <a:latin typeface="Arial"/>
                          <a:ea typeface="ＭＳ Ｐゴシック"/>
                        </a:defRPr>
                      </a:lvl7pPr>
                      <a:lvl8pPr marL="3200400" algn="l" defTabSz="914400" rtl="0" eaLnBrk="1" latinLnBrk="0" hangingPunct="1">
                        <a:defRPr sz="1800" b="1" kern="1200">
                          <a:solidFill>
                            <a:schemeClr val="lt1"/>
                          </a:solidFill>
                          <a:latin typeface="Arial"/>
                          <a:ea typeface="ＭＳ Ｐゴシック"/>
                        </a:defRPr>
                      </a:lvl8pPr>
                      <a:lvl9pPr marL="3657600" algn="l" defTabSz="914400" rtl="0" eaLnBrk="1" latinLnBrk="0" hangingPunct="1">
                        <a:defRPr sz="1800" b="1" kern="1200">
                          <a:solidFill>
                            <a:schemeClr val="lt1"/>
                          </a:solidFill>
                          <a:latin typeface="Arial"/>
                          <a:ea typeface="ＭＳ Ｐゴシック"/>
                        </a:defRPr>
                      </a:lvl9pPr>
                    </a:lstStyle>
                    <a:p>
                      <a:pPr algn="ctr">
                        <a:lnSpc>
                          <a:spcPct val="100000"/>
                        </a:lnSpc>
                        <a:spcBef>
                          <a:spcPts val="200"/>
                        </a:spcBef>
                      </a:pPr>
                      <a:r>
                        <a:rPr lang="en-US" sz="900" b="1" kern="1200" baseline="0" noProof="0" dirty="0" smtClean="0">
                          <a:solidFill>
                            <a:schemeClr val="bg1"/>
                          </a:solidFill>
                          <a:latin typeface="+mn-lt"/>
                          <a:ea typeface="ＭＳ Ｐゴシック"/>
                          <a:cs typeface="Arial" charset="0"/>
                        </a:rPr>
                        <a:t>Impact</a:t>
                      </a:r>
                      <a:endParaRPr lang="en-US" sz="900" noProof="0" dirty="0">
                        <a:latin typeface="+mn-lt"/>
                      </a:endParaRPr>
                    </a:p>
                  </a:txBody>
                  <a:tcPr marL="36000" marR="36000" marT="36000" marB="360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defPPr>
                        <a:defRPr lang="en-US"/>
                      </a:defPPr>
                      <a:lvl1pPr marL="0" algn="l" defTabSz="914400" rtl="0" eaLnBrk="1" latinLnBrk="0" hangingPunct="1">
                        <a:defRPr sz="1800" b="1" kern="1200">
                          <a:solidFill>
                            <a:schemeClr val="lt1"/>
                          </a:solidFill>
                          <a:latin typeface="Arial"/>
                          <a:ea typeface="ＭＳ Ｐゴシック"/>
                        </a:defRPr>
                      </a:lvl1pPr>
                      <a:lvl2pPr marL="457200" algn="l" defTabSz="914400" rtl="0" eaLnBrk="1" latinLnBrk="0" hangingPunct="1">
                        <a:defRPr sz="1800" b="1" kern="1200">
                          <a:solidFill>
                            <a:schemeClr val="lt1"/>
                          </a:solidFill>
                          <a:latin typeface="Arial"/>
                          <a:ea typeface="ＭＳ Ｐゴシック"/>
                        </a:defRPr>
                      </a:lvl2pPr>
                      <a:lvl3pPr marL="914400" algn="l" defTabSz="914400" rtl="0" eaLnBrk="1" latinLnBrk="0" hangingPunct="1">
                        <a:defRPr sz="1800" b="1" kern="1200">
                          <a:solidFill>
                            <a:schemeClr val="lt1"/>
                          </a:solidFill>
                          <a:latin typeface="Arial"/>
                          <a:ea typeface="ＭＳ Ｐゴシック"/>
                        </a:defRPr>
                      </a:lvl3pPr>
                      <a:lvl4pPr marL="1371600" algn="l" defTabSz="914400" rtl="0" eaLnBrk="1" latinLnBrk="0" hangingPunct="1">
                        <a:defRPr sz="1800" b="1" kern="1200">
                          <a:solidFill>
                            <a:schemeClr val="lt1"/>
                          </a:solidFill>
                          <a:latin typeface="Arial"/>
                          <a:ea typeface="ＭＳ Ｐゴシック"/>
                        </a:defRPr>
                      </a:lvl4pPr>
                      <a:lvl5pPr marL="1828800" algn="l" defTabSz="914400" rtl="0" eaLnBrk="1" latinLnBrk="0" hangingPunct="1">
                        <a:defRPr sz="1800" b="1" kern="1200">
                          <a:solidFill>
                            <a:schemeClr val="lt1"/>
                          </a:solidFill>
                          <a:latin typeface="Arial"/>
                          <a:ea typeface="ＭＳ Ｐゴシック"/>
                        </a:defRPr>
                      </a:lvl5pPr>
                      <a:lvl6pPr marL="2286000" algn="l" defTabSz="914400" rtl="0" eaLnBrk="1" latinLnBrk="0" hangingPunct="1">
                        <a:defRPr sz="1800" b="1" kern="1200">
                          <a:solidFill>
                            <a:schemeClr val="lt1"/>
                          </a:solidFill>
                          <a:latin typeface="Arial"/>
                          <a:ea typeface="ＭＳ Ｐゴシック"/>
                        </a:defRPr>
                      </a:lvl6pPr>
                      <a:lvl7pPr marL="2743200" algn="l" defTabSz="914400" rtl="0" eaLnBrk="1" latinLnBrk="0" hangingPunct="1">
                        <a:defRPr sz="1800" b="1" kern="1200">
                          <a:solidFill>
                            <a:schemeClr val="lt1"/>
                          </a:solidFill>
                          <a:latin typeface="Arial"/>
                          <a:ea typeface="ＭＳ Ｐゴシック"/>
                        </a:defRPr>
                      </a:lvl7pPr>
                      <a:lvl8pPr marL="3200400" algn="l" defTabSz="914400" rtl="0" eaLnBrk="1" latinLnBrk="0" hangingPunct="1">
                        <a:defRPr sz="1800" b="1" kern="1200">
                          <a:solidFill>
                            <a:schemeClr val="lt1"/>
                          </a:solidFill>
                          <a:latin typeface="Arial"/>
                          <a:ea typeface="ＭＳ Ｐゴシック"/>
                        </a:defRPr>
                      </a:lvl8pPr>
                      <a:lvl9pPr marL="3657600" algn="l" defTabSz="914400" rtl="0" eaLnBrk="1" latinLnBrk="0" hangingPunct="1">
                        <a:defRPr sz="1800" b="1" kern="1200">
                          <a:solidFill>
                            <a:schemeClr val="lt1"/>
                          </a:solidFill>
                          <a:latin typeface="Arial"/>
                          <a:ea typeface="ＭＳ Ｐゴシック"/>
                        </a:defRPr>
                      </a:lvl9pPr>
                    </a:lstStyle>
                    <a:p>
                      <a:pPr algn="ctr">
                        <a:lnSpc>
                          <a:spcPct val="100000"/>
                        </a:lnSpc>
                        <a:spcBef>
                          <a:spcPts val="200"/>
                        </a:spcBef>
                      </a:pPr>
                      <a:r>
                        <a:rPr lang="en-US" sz="900" noProof="0" dirty="0" smtClean="0">
                          <a:latin typeface="+mn-lt"/>
                        </a:rPr>
                        <a:t>Proposed mitigation action</a:t>
                      </a:r>
                    </a:p>
                  </a:txBody>
                  <a:tcPr marL="36000" marR="36000" marT="36000" marB="36000" anchor="ctr">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r>
              <a:tr h="740072">
                <a:tc rowSpan="6">
                  <a:txBody>
                    <a:bodyPr/>
                    <a:lstStyle>
                      <a:defPPr>
                        <a:defRPr lang="en-US"/>
                      </a:defPPr>
                      <a:lvl1pPr marL="0" algn="l" defTabSz="914400" rtl="0" eaLnBrk="1" latinLnBrk="0" hangingPunct="1">
                        <a:defRPr sz="1800" kern="1200">
                          <a:solidFill>
                            <a:schemeClr val="dk1"/>
                          </a:solidFill>
                          <a:latin typeface="Arial"/>
                          <a:ea typeface="ＭＳ Ｐゴシック"/>
                        </a:defRPr>
                      </a:lvl1pPr>
                      <a:lvl2pPr marL="457200" algn="l" defTabSz="914400" rtl="0" eaLnBrk="1" latinLnBrk="0" hangingPunct="1">
                        <a:defRPr sz="1800" kern="1200">
                          <a:solidFill>
                            <a:schemeClr val="dk1"/>
                          </a:solidFill>
                          <a:latin typeface="Arial"/>
                          <a:ea typeface="ＭＳ Ｐゴシック"/>
                        </a:defRPr>
                      </a:lvl2pPr>
                      <a:lvl3pPr marL="914400" algn="l" defTabSz="914400" rtl="0" eaLnBrk="1" latinLnBrk="0" hangingPunct="1">
                        <a:defRPr sz="1800" kern="1200">
                          <a:solidFill>
                            <a:schemeClr val="dk1"/>
                          </a:solidFill>
                          <a:latin typeface="Arial"/>
                          <a:ea typeface="ＭＳ Ｐゴシック"/>
                        </a:defRPr>
                      </a:lvl3pPr>
                      <a:lvl4pPr marL="1371600" algn="l" defTabSz="914400" rtl="0" eaLnBrk="1" latinLnBrk="0" hangingPunct="1">
                        <a:defRPr sz="1800" kern="1200">
                          <a:solidFill>
                            <a:schemeClr val="dk1"/>
                          </a:solidFill>
                          <a:latin typeface="Arial"/>
                          <a:ea typeface="ＭＳ Ｐゴシック"/>
                        </a:defRPr>
                      </a:lvl4pPr>
                      <a:lvl5pPr marL="1828800" algn="l" defTabSz="914400" rtl="0" eaLnBrk="1" latinLnBrk="0" hangingPunct="1">
                        <a:defRPr sz="1800" kern="1200">
                          <a:solidFill>
                            <a:schemeClr val="dk1"/>
                          </a:solidFill>
                          <a:latin typeface="Arial"/>
                          <a:ea typeface="ＭＳ Ｐゴシック"/>
                        </a:defRPr>
                      </a:lvl5pPr>
                      <a:lvl6pPr marL="2286000" algn="l" defTabSz="914400" rtl="0" eaLnBrk="1" latinLnBrk="0" hangingPunct="1">
                        <a:defRPr sz="1800" kern="1200">
                          <a:solidFill>
                            <a:schemeClr val="dk1"/>
                          </a:solidFill>
                          <a:latin typeface="Arial"/>
                          <a:ea typeface="ＭＳ Ｐゴシック"/>
                        </a:defRPr>
                      </a:lvl6pPr>
                      <a:lvl7pPr marL="2743200" algn="l" defTabSz="914400" rtl="0" eaLnBrk="1" latinLnBrk="0" hangingPunct="1">
                        <a:defRPr sz="1800" kern="1200">
                          <a:solidFill>
                            <a:schemeClr val="dk1"/>
                          </a:solidFill>
                          <a:latin typeface="Arial"/>
                          <a:ea typeface="ＭＳ Ｐゴシック"/>
                        </a:defRPr>
                      </a:lvl7pPr>
                      <a:lvl8pPr marL="3200400" algn="l" defTabSz="914400" rtl="0" eaLnBrk="1" latinLnBrk="0" hangingPunct="1">
                        <a:defRPr sz="1800" kern="1200">
                          <a:solidFill>
                            <a:schemeClr val="dk1"/>
                          </a:solidFill>
                          <a:latin typeface="Arial"/>
                          <a:ea typeface="ＭＳ Ｐゴシック"/>
                        </a:defRPr>
                      </a:lvl8pPr>
                      <a:lvl9pPr marL="3657600" algn="l" defTabSz="914400" rtl="0" eaLnBrk="1" latinLnBrk="0" hangingPunct="1">
                        <a:defRPr sz="1800" kern="1200">
                          <a:solidFill>
                            <a:schemeClr val="dk1"/>
                          </a:solidFill>
                          <a:latin typeface="Arial"/>
                          <a:ea typeface="ＭＳ Ｐゴシック"/>
                        </a:defRPr>
                      </a:lvl9pPr>
                    </a:lstStyle>
                    <a:p>
                      <a:pPr>
                        <a:lnSpc>
                          <a:spcPct val="100000"/>
                        </a:lnSpc>
                        <a:spcBef>
                          <a:spcPts val="300"/>
                        </a:spcBef>
                      </a:pPr>
                      <a:r>
                        <a:rPr lang="en-US" sz="900" b="1" noProof="0" dirty="0" smtClean="0">
                          <a:solidFill>
                            <a:schemeClr val="accent3"/>
                          </a:solidFill>
                          <a:latin typeface="+mn-lt"/>
                          <a:cs typeface="Arial" pitchFamily="34" charset="0"/>
                        </a:rPr>
                        <a:t>Clients</a:t>
                      </a:r>
                    </a:p>
                    <a:p>
                      <a:pPr>
                        <a:lnSpc>
                          <a:spcPct val="100000"/>
                        </a:lnSpc>
                        <a:spcBef>
                          <a:spcPts val="300"/>
                        </a:spcBef>
                      </a:pPr>
                      <a:endParaRPr lang="en-US" sz="900" b="1" noProof="0" dirty="0">
                        <a:solidFill>
                          <a:schemeClr val="accent3"/>
                        </a:solidFill>
                        <a:latin typeface="+mn-lt"/>
                        <a:cs typeface="Arial" pitchFamily="34" charset="0"/>
                      </a:endParaRP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defPPr>
                        <a:defRPr lang="en-US"/>
                      </a:defPPr>
                      <a:lvl1pPr marL="0" algn="l" defTabSz="914400" rtl="0" eaLnBrk="1" latinLnBrk="0" hangingPunct="1">
                        <a:defRPr sz="1800" kern="1200">
                          <a:solidFill>
                            <a:schemeClr val="dk1"/>
                          </a:solidFill>
                          <a:latin typeface="Arial"/>
                          <a:ea typeface="ＭＳ Ｐゴシック"/>
                        </a:defRPr>
                      </a:lvl1pPr>
                      <a:lvl2pPr marL="457200" algn="l" defTabSz="914400" rtl="0" eaLnBrk="1" latinLnBrk="0" hangingPunct="1">
                        <a:defRPr sz="1800" kern="1200">
                          <a:solidFill>
                            <a:schemeClr val="dk1"/>
                          </a:solidFill>
                          <a:latin typeface="Arial"/>
                          <a:ea typeface="ＭＳ Ｐゴシック"/>
                        </a:defRPr>
                      </a:lvl2pPr>
                      <a:lvl3pPr marL="914400" algn="l" defTabSz="914400" rtl="0" eaLnBrk="1" latinLnBrk="0" hangingPunct="1">
                        <a:defRPr sz="1800" kern="1200">
                          <a:solidFill>
                            <a:schemeClr val="dk1"/>
                          </a:solidFill>
                          <a:latin typeface="Arial"/>
                          <a:ea typeface="ＭＳ Ｐゴシック"/>
                        </a:defRPr>
                      </a:lvl3pPr>
                      <a:lvl4pPr marL="1371600" algn="l" defTabSz="914400" rtl="0" eaLnBrk="1" latinLnBrk="0" hangingPunct="1">
                        <a:defRPr sz="1800" kern="1200">
                          <a:solidFill>
                            <a:schemeClr val="dk1"/>
                          </a:solidFill>
                          <a:latin typeface="Arial"/>
                          <a:ea typeface="ＭＳ Ｐゴシック"/>
                        </a:defRPr>
                      </a:lvl4pPr>
                      <a:lvl5pPr marL="1828800" algn="l" defTabSz="914400" rtl="0" eaLnBrk="1" latinLnBrk="0" hangingPunct="1">
                        <a:defRPr sz="1800" kern="1200">
                          <a:solidFill>
                            <a:schemeClr val="dk1"/>
                          </a:solidFill>
                          <a:latin typeface="Arial"/>
                          <a:ea typeface="ＭＳ Ｐゴシック"/>
                        </a:defRPr>
                      </a:lvl5pPr>
                      <a:lvl6pPr marL="2286000" algn="l" defTabSz="914400" rtl="0" eaLnBrk="1" latinLnBrk="0" hangingPunct="1">
                        <a:defRPr sz="1800" kern="1200">
                          <a:solidFill>
                            <a:schemeClr val="dk1"/>
                          </a:solidFill>
                          <a:latin typeface="Arial"/>
                          <a:ea typeface="ＭＳ Ｐゴシック"/>
                        </a:defRPr>
                      </a:lvl6pPr>
                      <a:lvl7pPr marL="2743200" algn="l" defTabSz="914400" rtl="0" eaLnBrk="1" latinLnBrk="0" hangingPunct="1">
                        <a:defRPr sz="1800" kern="1200">
                          <a:solidFill>
                            <a:schemeClr val="dk1"/>
                          </a:solidFill>
                          <a:latin typeface="Arial"/>
                          <a:ea typeface="ＭＳ Ｐゴシック"/>
                        </a:defRPr>
                      </a:lvl7pPr>
                      <a:lvl8pPr marL="3200400" algn="l" defTabSz="914400" rtl="0" eaLnBrk="1" latinLnBrk="0" hangingPunct="1">
                        <a:defRPr sz="1800" kern="1200">
                          <a:solidFill>
                            <a:schemeClr val="dk1"/>
                          </a:solidFill>
                          <a:latin typeface="Arial"/>
                          <a:ea typeface="ＭＳ Ｐゴシック"/>
                        </a:defRPr>
                      </a:lvl8pPr>
                      <a:lvl9pPr marL="3657600" algn="l" defTabSz="914400" rtl="0" eaLnBrk="1" latinLnBrk="0" hangingPunct="1">
                        <a:defRPr sz="1800" kern="1200">
                          <a:solidFill>
                            <a:schemeClr val="dk1"/>
                          </a:solidFill>
                          <a:latin typeface="Arial"/>
                          <a:ea typeface="ＭＳ Ｐゴシック"/>
                        </a:defRPr>
                      </a:lvl9pPr>
                    </a:lstStyle>
                    <a:p>
                      <a:pPr marL="0" indent="0">
                        <a:lnSpc>
                          <a:spcPct val="100000"/>
                        </a:lnSpc>
                        <a:spcBef>
                          <a:spcPts val="100"/>
                        </a:spcBef>
                        <a:buClr>
                          <a:schemeClr val="tx2"/>
                        </a:buClr>
                        <a:buFont typeface="Univers for KPMG Light" panose="020B0403020202020204" pitchFamily="34" charset="0"/>
                        <a:buNone/>
                      </a:pPr>
                      <a:r>
                        <a:rPr lang="en-US" sz="900" noProof="0" dirty="0" smtClean="0">
                          <a:solidFill>
                            <a:schemeClr val="tx1"/>
                          </a:solidFill>
                          <a:latin typeface="+mn-lt"/>
                        </a:rPr>
                        <a:t>Lost brand identity leaves the client to suspect lesser quality, precision, reliability</a:t>
                      </a:r>
                    </a:p>
                    <a:p>
                      <a:pPr marL="0" indent="0">
                        <a:lnSpc>
                          <a:spcPct val="100000"/>
                        </a:lnSpc>
                        <a:spcBef>
                          <a:spcPts val="100"/>
                        </a:spcBef>
                        <a:buClr>
                          <a:schemeClr val="tx2"/>
                        </a:buClr>
                        <a:buFont typeface="Univers for KPMG Light" panose="020B0403020202020204" pitchFamily="34" charset="0"/>
                        <a:buNone/>
                      </a:pPr>
                      <a:endParaRPr lang="en-US" sz="900" noProof="0" dirty="0" smtClean="0">
                        <a:solidFill>
                          <a:schemeClr val="tx1"/>
                        </a:solidFill>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defPPr>
                        <a:defRPr lang="en-US"/>
                      </a:defPPr>
                      <a:lvl1pPr marL="0" algn="l" defTabSz="914400" rtl="0" eaLnBrk="1" latinLnBrk="0" hangingPunct="1">
                        <a:defRPr sz="1800" kern="1200">
                          <a:solidFill>
                            <a:schemeClr val="dk1"/>
                          </a:solidFill>
                          <a:latin typeface="Arial"/>
                          <a:ea typeface="ＭＳ Ｐゴシック"/>
                        </a:defRPr>
                      </a:lvl1pPr>
                      <a:lvl2pPr marL="457200" algn="l" defTabSz="914400" rtl="0" eaLnBrk="1" latinLnBrk="0" hangingPunct="1">
                        <a:defRPr sz="1800" kern="1200">
                          <a:solidFill>
                            <a:schemeClr val="dk1"/>
                          </a:solidFill>
                          <a:latin typeface="Arial"/>
                          <a:ea typeface="ＭＳ Ｐゴシック"/>
                        </a:defRPr>
                      </a:lvl2pPr>
                      <a:lvl3pPr marL="914400" algn="l" defTabSz="914400" rtl="0" eaLnBrk="1" latinLnBrk="0" hangingPunct="1">
                        <a:defRPr sz="1800" kern="1200">
                          <a:solidFill>
                            <a:schemeClr val="dk1"/>
                          </a:solidFill>
                          <a:latin typeface="Arial"/>
                          <a:ea typeface="ＭＳ Ｐゴシック"/>
                        </a:defRPr>
                      </a:lvl3pPr>
                      <a:lvl4pPr marL="1371600" algn="l" defTabSz="914400" rtl="0" eaLnBrk="1" latinLnBrk="0" hangingPunct="1">
                        <a:defRPr sz="1800" kern="1200">
                          <a:solidFill>
                            <a:schemeClr val="dk1"/>
                          </a:solidFill>
                          <a:latin typeface="Arial"/>
                          <a:ea typeface="ＭＳ Ｐゴシック"/>
                        </a:defRPr>
                      </a:lvl4pPr>
                      <a:lvl5pPr marL="1828800" algn="l" defTabSz="914400" rtl="0" eaLnBrk="1" latinLnBrk="0" hangingPunct="1">
                        <a:defRPr sz="1800" kern="1200">
                          <a:solidFill>
                            <a:schemeClr val="dk1"/>
                          </a:solidFill>
                          <a:latin typeface="Arial"/>
                          <a:ea typeface="ＭＳ Ｐゴシック"/>
                        </a:defRPr>
                      </a:lvl5pPr>
                      <a:lvl6pPr marL="2286000" algn="l" defTabSz="914400" rtl="0" eaLnBrk="1" latinLnBrk="0" hangingPunct="1">
                        <a:defRPr sz="1800" kern="1200">
                          <a:solidFill>
                            <a:schemeClr val="dk1"/>
                          </a:solidFill>
                          <a:latin typeface="Arial"/>
                          <a:ea typeface="ＭＳ Ｐゴシック"/>
                        </a:defRPr>
                      </a:lvl6pPr>
                      <a:lvl7pPr marL="2743200" algn="l" defTabSz="914400" rtl="0" eaLnBrk="1" latinLnBrk="0" hangingPunct="1">
                        <a:defRPr sz="1800" kern="1200">
                          <a:solidFill>
                            <a:schemeClr val="dk1"/>
                          </a:solidFill>
                          <a:latin typeface="Arial"/>
                          <a:ea typeface="ＭＳ Ｐゴシック"/>
                        </a:defRPr>
                      </a:lvl7pPr>
                      <a:lvl8pPr marL="3200400" algn="l" defTabSz="914400" rtl="0" eaLnBrk="1" latinLnBrk="0" hangingPunct="1">
                        <a:defRPr sz="1800" kern="1200">
                          <a:solidFill>
                            <a:schemeClr val="dk1"/>
                          </a:solidFill>
                          <a:latin typeface="Arial"/>
                          <a:ea typeface="ＭＳ Ｐゴシック"/>
                        </a:defRPr>
                      </a:lvl8pPr>
                      <a:lvl9pPr marL="3657600" algn="l" defTabSz="914400" rtl="0" eaLnBrk="1" latinLnBrk="0" hangingPunct="1">
                        <a:defRPr sz="1800" kern="1200">
                          <a:solidFill>
                            <a:schemeClr val="dk1"/>
                          </a:solidFill>
                          <a:latin typeface="Arial"/>
                          <a:ea typeface="ＭＳ Ｐゴシック"/>
                        </a:defRPr>
                      </a:lvl9pPr>
                    </a:lstStyle>
                    <a:p>
                      <a:pPr marL="216000" indent="-216000">
                        <a:lnSpc>
                          <a:spcPct val="100000"/>
                        </a:lnSpc>
                        <a:spcBef>
                          <a:spcPts val="100"/>
                        </a:spcBef>
                        <a:buClr>
                          <a:schemeClr val="tx2"/>
                        </a:buClr>
                        <a:buFont typeface="Univers for KPMG Light" panose="020B0403020202020204" pitchFamily="34" charset="0"/>
                        <a:buChar char="—"/>
                      </a:pPr>
                      <a:endParaRPr lang="en-US" sz="900" noProof="0" dirty="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defPPr>
                        <a:defRPr lang="en-US"/>
                      </a:defPPr>
                      <a:lvl1pPr marL="0" algn="l" defTabSz="914400" rtl="0" eaLnBrk="1" latinLnBrk="0" hangingPunct="1">
                        <a:defRPr sz="1800" kern="1200">
                          <a:solidFill>
                            <a:schemeClr val="dk1"/>
                          </a:solidFill>
                          <a:latin typeface="Arial"/>
                          <a:ea typeface="ＭＳ Ｐゴシック"/>
                        </a:defRPr>
                      </a:lvl1pPr>
                      <a:lvl2pPr marL="457200" algn="l" defTabSz="914400" rtl="0" eaLnBrk="1" latinLnBrk="0" hangingPunct="1">
                        <a:defRPr sz="1800" kern="1200">
                          <a:solidFill>
                            <a:schemeClr val="dk1"/>
                          </a:solidFill>
                          <a:latin typeface="Arial"/>
                          <a:ea typeface="ＭＳ Ｐゴシック"/>
                        </a:defRPr>
                      </a:lvl2pPr>
                      <a:lvl3pPr marL="914400" algn="l" defTabSz="914400" rtl="0" eaLnBrk="1" latinLnBrk="0" hangingPunct="1">
                        <a:defRPr sz="1800" kern="1200">
                          <a:solidFill>
                            <a:schemeClr val="dk1"/>
                          </a:solidFill>
                          <a:latin typeface="Arial"/>
                          <a:ea typeface="ＭＳ Ｐゴシック"/>
                        </a:defRPr>
                      </a:lvl3pPr>
                      <a:lvl4pPr marL="1371600" algn="l" defTabSz="914400" rtl="0" eaLnBrk="1" latinLnBrk="0" hangingPunct="1">
                        <a:defRPr sz="1800" kern="1200">
                          <a:solidFill>
                            <a:schemeClr val="dk1"/>
                          </a:solidFill>
                          <a:latin typeface="Arial"/>
                          <a:ea typeface="ＭＳ Ｐゴシック"/>
                        </a:defRPr>
                      </a:lvl4pPr>
                      <a:lvl5pPr marL="1828800" algn="l" defTabSz="914400" rtl="0" eaLnBrk="1" latinLnBrk="0" hangingPunct="1">
                        <a:defRPr sz="1800" kern="1200">
                          <a:solidFill>
                            <a:schemeClr val="dk1"/>
                          </a:solidFill>
                          <a:latin typeface="Arial"/>
                          <a:ea typeface="ＭＳ Ｐゴシック"/>
                        </a:defRPr>
                      </a:lvl5pPr>
                      <a:lvl6pPr marL="2286000" algn="l" defTabSz="914400" rtl="0" eaLnBrk="1" latinLnBrk="0" hangingPunct="1">
                        <a:defRPr sz="1800" kern="1200">
                          <a:solidFill>
                            <a:schemeClr val="dk1"/>
                          </a:solidFill>
                          <a:latin typeface="Arial"/>
                          <a:ea typeface="ＭＳ Ｐゴシック"/>
                        </a:defRPr>
                      </a:lvl6pPr>
                      <a:lvl7pPr marL="2743200" algn="l" defTabSz="914400" rtl="0" eaLnBrk="1" latinLnBrk="0" hangingPunct="1">
                        <a:defRPr sz="1800" kern="1200">
                          <a:solidFill>
                            <a:schemeClr val="dk1"/>
                          </a:solidFill>
                          <a:latin typeface="Arial"/>
                          <a:ea typeface="ＭＳ Ｐゴシック"/>
                        </a:defRPr>
                      </a:lvl7pPr>
                      <a:lvl8pPr marL="3200400" algn="l" defTabSz="914400" rtl="0" eaLnBrk="1" latinLnBrk="0" hangingPunct="1">
                        <a:defRPr sz="1800" kern="1200">
                          <a:solidFill>
                            <a:schemeClr val="dk1"/>
                          </a:solidFill>
                          <a:latin typeface="Arial"/>
                          <a:ea typeface="ＭＳ Ｐゴシック"/>
                        </a:defRPr>
                      </a:lvl8pPr>
                      <a:lvl9pPr marL="3657600" algn="l" defTabSz="914400" rtl="0" eaLnBrk="1" latinLnBrk="0" hangingPunct="1">
                        <a:defRPr sz="1800" kern="1200">
                          <a:solidFill>
                            <a:schemeClr val="dk1"/>
                          </a:solidFill>
                          <a:latin typeface="Arial"/>
                          <a:ea typeface="ＭＳ Ｐゴシック"/>
                        </a:defRPr>
                      </a:lvl9pPr>
                    </a:lstStyle>
                    <a:p>
                      <a:pPr marL="216000" indent="-216000">
                        <a:lnSpc>
                          <a:spcPct val="100000"/>
                        </a:lnSpc>
                        <a:spcBef>
                          <a:spcPts val="100"/>
                        </a:spcBef>
                        <a:buClr>
                          <a:schemeClr val="tx2"/>
                        </a:buClr>
                        <a:buFont typeface="Univers for KPMG Light" panose="020B0403020202020204" pitchFamily="34" charset="0"/>
                        <a:buChar char="—"/>
                      </a:pPr>
                      <a:r>
                        <a:rPr lang="en-US" sz="900" noProof="0" dirty="0" smtClean="0">
                          <a:latin typeface="+mn-lt"/>
                        </a:rPr>
                        <a:t>Professional Marketing campaign. Personal communication with clients via the sales force with regards to perseverance of quality </a:t>
                      </a:r>
                    </a:p>
                    <a:p>
                      <a:pPr marL="216000" indent="-216000">
                        <a:lnSpc>
                          <a:spcPct val="100000"/>
                        </a:lnSpc>
                        <a:spcBef>
                          <a:spcPts val="100"/>
                        </a:spcBef>
                        <a:buClr>
                          <a:schemeClr val="tx2"/>
                        </a:buClr>
                        <a:buFont typeface="Univers for KPMG Light" panose="020B0403020202020204" pitchFamily="34" charset="0"/>
                        <a:buChar char="—"/>
                      </a:pPr>
                      <a:r>
                        <a:rPr lang="en-US" sz="900" noProof="0" dirty="0" smtClean="0">
                          <a:latin typeface="+mn-lt"/>
                        </a:rPr>
                        <a:t>(Branding (e.g. “a product by [Seller]”) must be kept as long as necessary to ensure brand transfer)</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25471">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r>
                        <a:rPr kumimoji="0" lang="en-US" sz="900" b="0" i="0" u="none" strike="noStrike" cap="none" normalizeH="0" baseline="0" noProof="0" dirty="0" smtClean="0">
                          <a:ln>
                            <a:noFill/>
                          </a:ln>
                          <a:solidFill>
                            <a:schemeClr val="tx1"/>
                          </a:solidFill>
                          <a:effectLst/>
                          <a:latin typeface="+mn-lt"/>
                          <a:ea typeface="宋体" pitchFamily="2" charset="-122"/>
                        </a:rPr>
                        <a:t>Image change perception in the market from product focus to system integration</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endParaRPr lang="en-US" sz="900" noProof="0" dirty="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marR="0" lvl="0"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r>
                        <a:rPr kumimoji="0" lang="en-US" sz="900" b="0" i="0" u="none" strike="noStrike" cap="none" normalizeH="0" baseline="0" noProof="0" dirty="0" smtClean="0">
                          <a:ln>
                            <a:noFill/>
                          </a:ln>
                          <a:solidFill>
                            <a:schemeClr val="tx1"/>
                          </a:solidFill>
                          <a:effectLst/>
                          <a:latin typeface="+mn-lt"/>
                          <a:ea typeface="宋体" pitchFamily="2" charset="-122"/>
                        </a:rPr>
                        <a:t>Precise personal communication</a:t>
                      </a:r>
                    </a:p>
                    <a:p>
                      <a:pPr marL="216000" indent="-216000">
                        <a:lnSpc>
                          <a:spcPct val="100000"/>
                        </a:lnSpc>
                        <a:spcBef>
                          <a:spcPts val="100"/>
                        </a:spcBef>
                        <a:buClr>
                          <a:schemeClr val="tx2"/>
                        </a:buClr>
                        <a:buFont typeface="Univers for KPMG Light" panose="020B0403020202020204" pitchFamily="34" charset="0"/>
                        <a:buChar char="—"/>
                      </a:pPr>
                      <a:endParaRPr lang="en-US" sz="900" noProof="0" dirty="0" smtClean="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12674">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r>
                        <a:rPr kumimoji="0" lang="en-US" sz="900" b="0" i="0" u="none" strike="noStrike" cap="none" normalizeH="0" baseline="0" noProof="0" dirty="0" smtClean="0">
                          <a:ln>
                            <a:noFill/>
                          </a:ln>
                          <a:solidFill>
                            <a:schemeClr val="tx1"/>
                          </a:solidFill>
                          <a:effectLst/>
                          <a:latin typeface="+mn-lt"/>
                          <a:ea typeface="宋体" pitchFamily="2" charset="-122"/>
                        </a:rPr>
                        <a:t>Loss of contact to major [Target] clients</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endParaRPr lang="en-US" sz="900" noProof="0" dirty="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marR="0" lvl="0"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r>
                        <a:rPr kumimoji="0" lang="en-US" sz="900" b="0" i="0" u="none" strike="noStrike" cap="none" normalizeH="0" baseline="0" noProof="0" dirty="0" smtClean="0">
                          <a:ln>
                            <a:noFill/>
                          </a:ln>
                          <a:solidFill>
                            <a:schemeClr val="tx1"/>
                          </a:solidFill>
                          <a:effectLst/>
                          <a:latin typeface="+mn-lt"/>
                          <a:ea typeface="宋体" pitchFamily="2" charset="-122"/>
                        </a:rPr>
                        <a:t>Maintaining close link to [Target] sales personnel or smoothly transferring contacts to [Buyer]</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53380">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Limited technical Know How of [Buyer]’s sales forces</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endParaRPr lang="en-US" sz="900" noProof="0" dirty="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r>
                        <a:rPr lang="en-US" sz="900" noProof="0" dirty="0" smtClean="0">
                          <a:latin typeface="+mn-lt"/>
                        </a:rPr>
                        <a:t>Maintain technical sales responsibility with [Target]</a:t>
                      </a:r>
                    </a:p>
                    <a:p>
                      <a:pPr marL="216000" indent="-216000">
                        <a:lnSpc>
                          <a:spcPct val="100000"/>
                        </a:lnSpc>
                        <a:spcBef>
                          <a:spcPts val="100"/>
                        </a:spcBef>
                        <a:buClr>
                          <a:schemeClr val="tx2"/>
                        </a:buClr>
                        <a:buFont typeface="Univers for KPMG Light" panose="020B0403020202020204" pitchFamily="34" charset="0"/>
                        <a:buChar char="—"/>
                      </a:pPr>
                      <a:r>
                        <a:rPr lang="en-US" sz="900" noProof="0" dirty="0" smtClean="0">
                          <a:latin typeface="+mn-lt"/>
                        </a:rPr>
                        <a:t>Training of [Buyer] sales force</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450875">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r>
                        <a:rPr kumimoji="0" lang="en-US" sz="900" b="0" i="0" u="none" strike="noStrike" cap="none" normalizeH="0" baseline="0" noProof="0" dirty="0" smtClean="0">
                          <a:ln>
                            <a:noFill/>
                          </a:ln>
                          <a:solidFill>
                            <a:schemeClr val="tx1"/>
                          </a:solidFill>
                          <a:effectLst/>
                          <a:latin typeface="+mn-lt"/>
                          <a:ea typeface="宋体" pitchFamily="2" charset="-122"/>
                        </a:rPr>
                        <a:t>Negative impact of transaction on current and future projects (e.g. delay in delivery, lower quality of products and service)</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endParaRPr lang="en-US" sz="900" noProof="0" dirty="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r>
                        <a:rPr lang="en-US" sz="900" noProof="0" dirty="0" smtClean="0">
                          <a:latin typeface="+mn-lt"/>
                        </a:rPr>
                        <a:t>Clear communication with all employees</a:t>
                      </a:r>
                    </a:p>
                    <a:p>
                      <a:pPr marL="216000" indent="-216000">
                        <a:lnSpc>
                          <a:spcPct val="100000"/>
                        </a:lnSpc>
                        <a:spcBef>
                          <a:spcPts val="100"/>
                        </a:spcBef>
                        <a:buClr>
                          <a:schemeClr val="tx2"/>
                        </a:buClr>
                        <a:buFont typeface="Univers for KPMG Light" panose="020B0403020202020204" pitchFamily="34" charset="0"/>
                        <a:buChar char="—"/>
                      </a:pPr>
                      <a:endParaRPr lang="en-US" sz="900" noProof="0" dirty="0" smtClean="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12674">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r>
                        <a:rPr kumimoji="0" lang="en-US" sz="900" b="0" i="0" u="none" strike="noStrike" cap="none" normalizeH="0" baseline="0" noProof="0" dirty="0" smtClean="0">
                          <a:ln>
                            <a:noFill/>
                          </a:ln>
                          <a:solidFill>
                            <a:schemeClr val="tx1"/>
                          </a:solidFill>
                          <a:effectLst/>
                          <a:latin typeface="+mn-lt"/>
                          <a:ea typeface="宋体" pitchFamily="2" charset="-122"/>
                        </a:rPr>
                        <a:t>Key clients of [Target] may use change of </a:t>
                      </a:r>
                      <a:br>
                        <a:rPr kumimoji="0" lang="en-US" sz="900" b="0" i="0" u="none" strike="noStrike" cap="none" normalizeH="0" baseline="0" noProof="0" dirty="0" smtClean="0">
                          <a:ln>
                            <a:noFill/>
                          </a:ln>
                          <a:solidFill>
                            <a:schemeClr val="tx1"/>
                          </a:solidFill>
                          <a:effectLst/>
                          <a:latin typeface="+mn-lt"/>
                          <a:ea typeface="宋体" pitchFamily="2" charset="-122"/>
                        </a:rPr>
                      </a:br>
                      <a:r>
                        <a:rPr kumimoji="0" lang="en-US" sz="900" b="0" i="0" u="none" strike="noStrike" cap="none" normalizeH="0" baseline="0" noProof="0" dirty="0" smtClean="0">
                          <a:ln>
                            <a:noFill/>
                          </a:ln>
                          <a:solidFill>
                            <a:schemeClr val="tx1"/>
                          </a:solidFill>
                          <a:effectLst/>
                          <a:latin typeface="+mn-lt"/>
                          <a:ea typeface="宋体" pitchFamily="2" charset="-122"/>
                        </a:rPr>
                        <a:t>control to terminate relationship</a:t>
                      </a:r>
                      <a:endParaRPr kumimoji="0" lang="en-US" sz="900" b="0" i="0" u="none" strike="noStrike" cap="none" normalizeH="0" baseline="0" noProof="0" dirty="0" smtClean="0">
                        <a:ln>
                          <a:noFill/>
                        </a:ln>
                        <a:solidFill>
                          <a:srgbClr val="FF0000"/>
                        </a:solidFill>
                        <a:effectLst/>
                        <a:latin typeface="+mn-lt"/>
                        <a:ea typeface="宋体" pitchFamily="2" charset="-122"/>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endParaRPr lang="en-US" sz="900" noProof="0" dirty="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r>
                        <a:rPr lang="en-US" sz="900" noProof="0" dirty="0" smtClean="0">
                          <a:latin typeface="+mn-lt"/>
                        </a:rPr>
                        <a:t>Analysis of potential </a:t>
                      </a:r>
                      <a:r>
                        <a:rPr lang="en-US" sz="900" noProof="0" dirty="0" err="1" smtClean="0">
                          <a:latin typeface="+mn-lt"/>
                        </a:rPr>
                        <a:t>dissynergies</a:t>
                      </a:r>
                      <a:r>
                        <a:rPr lang="en-US" sz="900" noProof="0" dirty="0" smtClean="0">
                          <a:latin typeface="+mn-lt"/>
                        </a:rPr>
                        <a:t> within the sales </a:t>
                      </a:r>
                      <a:r>
                        <a:rPr lang="en-US" sz="900" noProof="0" dirty="0" err="1" smtClean="0">
                          <a:latin typeface="+mn-lt"/>
                        </a:rPr>
                        <a:t>workstream</a:t>
                      </a:r>
                      <a:endParaRPr lang="en-US" sz="900" noProof="0" dirty="0" smtClean="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463671">
                <a:tc rowSpan="5">
                  <a:txBody>
                    <a:bodyPr/>
                    <a:lstStyle/>
                    <a:p>
                      <a:pPr>
                        <a:lnSpc>
                          <a:spcPct val="100000"/>
                        </a:lnSpc>
                        <a:spcBef>
                          <a:spcPts val="300"/>
                        </a:spcBef>
                      </a:pPr>
                      <a:r>
                        <a:rPr lang="en-US" sz="900" b="1" noProof="0" dirty="0" smtClean="0">
                          <a:solidFill>
                            <a:schemeClr val="accent3"/>
                          </a:solidFill>
                          <a:latin typeface="+mn-lt"/>
                          <a:cs typeface="Arial" pitchFamily="34" charset="0"/>
                        </a:rPr>
                        <a:t>Suppliers</a:t>
                      </a:r>
                      <a:endParaRPr lang="en-US" sz="900" b="1" noProof="0" dirty="0">
                        <a:solidFill>
                          <a:schemeClr val="accent3"/>
                        </a:solidFill>
                        <a:latin typeface="+mn-lt"/>
                        <a:cs typeface="Arial" pitchFamily="34" charset="0"/>
                      </a:endParaRP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r>
                        <a:rPr kumimoji="0" lang="en-US" sz="900" b="0" i="0" u="none" strike="noStrike" cap="none" normalizeH="0" baseline="0" noProof="0" dirty="0" smtClean="0">
                          <a:ln>
                            <a:noFill/>
                          </a:ln>
                          <a:solidFill>
                            <a:schemeClr val="tx1"/>
                          </a:solidFill>
                          <a:effectLst/>
                          <a:latin typeface="+mn-lt"/>
                          <a:ea typeface="宋体" pitchFamily="2" charset="-122"/>
                        </a:rPr>
                        <a:t>Possible change of strategy perceived by suppliers (in connection with [product name]</a:t>
                      </a:r>
                      <a:r>
                        <a:rPr kumimoji="0" lang="en-US" sz="900" b="0" i="0" u="none" strike="sngStrike" cap="none" normalizeH="0" baseline="0" noProof="0" dirty="0" smtClean="0">
                          <a:ln>
                            <a:noFill/>
                          </a:ln>
                          <a:solidFill>
                            <a:schemeClr val="tx1"/>
                          </a:solidFill>
                          <a:effectLst/>
                          <a:latin typeface="+mn-lt"/>
                          <a:ea typeface="宋体" pitchFamily="2" charset="-122"/>
                        </a:rPr>
                        <a:t> </a:t>
                      </a:r>
                      <a:r>
                        <a:rPr kumimoji="0" lang="en-US" sz="900" b="0" i="0" u="none" strike="noStrike" cap="none" normalizeH="0" baseline="0" noProof="0" dirty="0" smtClean="0">
                          <a:ln>
                            <a:noFill/>
                          </a:ln>
                          <a:solidFill>
                            <a:schemeClr val="tx1"/>
                          </a:solidFill>
                          <a:effectLst/>
                          <a:latin typeface="+mn-lt"/>
                          <a:ea typeface="宋体" pitchFamily="2" charset="-122"/>
                        </a:rPr>
                        <a:t> calls Business Plan into question</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endParaRPr lang="en-US" sz="900" noProof="0" dirty="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marR="0" lvl="0"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r>
                        <a:rPr kumimoji="0" lang="en-US" sz="900" b="0" i="0" u="none" strike="noStrike" cap="none" normalizeH="0" baseline="0" noProof="0" dirty="0" smtClean="0">
                          <a:ln>
                            <a:noFill/>
                          </a:ln>
                          <a:solidFill>
                            <a:schemeClr val="tx1"/>
                          </a:solidFill>
                          <a:effectLst/>
                          <a:latin typeface="+mn-lt"/>
                          <a:ea typeface="宋体" pitchFamily="2" charset="-122"/>
                        </a:rPr>
                        <a:t>Contractual pledge to continue supply (esp. engineering and critical product components) </a:t>
                      </a:r>
                    </a:p>
                    <a:p>
                      <a:pPr marL="216000" indent="-216000">
                        <a:lnSpc>
                          <a:spcPct val="100000"/>
                        </a:lnSpc>
                        <a:spcBef>
                          <a:spcPts val="100"/>
                        </a:spcBef>
                        <a:buClr>
                          <a:schemeClr val="tx2"/>
                        </a:buClr>
                        <a:buFont typeface="Univers for KPMG Light" panose="020B0403020202020204" pitchFamily="34" charset="0"/>
                        <a:buChar char="—"/>
                      </a:pPr>
                      <a:endParaRPr lang="en-US" sz="900" noProof="0" dirty="0" smtClean="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53380">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marL="18000" marR="18000" marT="18000" marB="0">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r>
                        <a:rPr kumimoji="0" lang="en-US" sz="900" b="0" i="0" u="none" strike="noStrike" cap="none" normalizeH="0" baseline="0" noProof="0" dirty="0" smtClean="0">
                          <a:ln>
                            <a:noFill/>
                          </a:ln>
                          <a:solidFill>
                            <a:schemeClr val="tx1"/>
                          </a:solidFill>
                          <a:effectLst/>
                          <a:latin typeface="+mn-lt"/>
                          <a:ea typeface="宋体" pitchFamily="2" charset="-122"/>
                        </a:rPr>
                        <a:t>Key supplier of [Target] may use change of control to raise prices</a:t>
                      </a:r>
                      <a:endParaRPr kumimoji="0" lang="en-US" sz="900" b="0" i="0" u="none" strike="noStrike" cap="none" normalizeH="0" baseline="0" noProof="0" dirty="0" smtClean="0">
                        <a:ln>
                          <a:noFill/>
                        </a:ln>
                        <a:solidFill>
                          <a:srgbClr val="FF0000"/>
                        </a:solidFill>
                        <a:effectLst/>
                        <a:latin typeface="+mn-lt"/>
                        <a:ea typeface="宋体" pitchFamily="2" charset="-122"/>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endParaRPr lang="en-US" sz="900" noProof="0" dirty="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marR="0" lvl="0"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r>
                        <a:rPr kumimoji="0" lang="en-US" sz="900" b="0" i="0" u="none" strike="noStrike" cap="none" normalizeH="0" baseline="0" noProof="0" dirty="0" smtClean="0">
                          <a:ln>
                            <a:noFill/>
                          </a:ln>
                          <a:solidFill>
                            <a:schemeClr val="tx1"/>
                          </a:solidFill>
                          <a:effectLst/>
                          <a:latin typeface="+mn-lt"/>
                          <a:ea typeface="宋体" pitchFamily="2" charset="-122"/>
                        </a:rPr>
                        <a:t>Seller ensures to negotiate the same terms and conditions in TSA</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25471">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marL="18000" marR="18000" marT="18000" marB="0">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r>
                        <a:rPr kumimoji="0" lang="en-US" sz="900" b="0" i="0" u="none" strike="noStrike" cap="none" normalizeH="0" baseline="0" noProof="0" dirty="0" smtClean="0">
                          <a:ln>
                            <a:noFill/>
                          </a:ln>
                          <a:solidFill>
                            <a:schemeClr val="tx1"/>
                          </a:solidFill>
                          <a:effectLst/>
                          <a:latin typeface="+mn-lt"/>
                          <a:ea typeface="宋体" pitchFamily="2" charset="-122"/>
                        </a:rPr>
                        <a:t>Single Source Supplier terminate contracts</a:t>
                      </a:r>
                    </a:p>
                    <a:p>
                      <a:pPr marL="0" marR="0" lvl="0"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endParaRPr kumimoji="0" lang="en-US" sz="900" b="0" i="0" u="none" strike="noStrike" cap="none" normalizeH="0" baseline="0" noProof="0" dirty="0" smtClean="0">
                        <a:ln>
                          <a:noFill/>
                        </a:ln>
                        <a:solidFill>
                          <a:srgbClr val="FF0000"/>
                        </a:solidFill>
                        <a:effectLst/>
                        <a:latin typeface="+mn-lt"/>
                        <a:ea typeface="宋体" pitchFamily="2" charset="-122"/>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endParaRPr lang="en-US" sz="900" noProof="0" dirty="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r>
                        <a:rPr lang="en-US" sz="900" noProof="0" dirty="0" smtClean="0">
                          <a:solidFill>
                            <a:schemeClr val="tx1"/>
                          </a:solidFill>
                          <a:latin typeface="+mn-lt"/>
                        </a:rPr>
                        <a:t>Analyze</a:t>
                      </a:r>
                      <a:r>
                        <a:rPr lang="en-US" sz="900" strike="sngStrike" baseline="0" noProof="0" dirty="0" smtClean="0">
                          <a:solidFill>
                            <a:schemeClr val="tx1"/>
                          </a:solidFill>
                          <a:latin typeface="+mn-lt"/>
                        </a:rPr>
                        <a:t> </a:t>
                      </a:r>
                      <a:r>
                        <a:rPr lang="en-US" sz="900" noProof="0" dirty="0" smtClean="0">
                          <a:solidFill>
                            <a:schemeClr val="tx1"/>
                          </a:solidFill>
                          <a:latin typeface="+mn-lt"/>
                        </a:rPr>
                        <a:t>contracts &amp; negotiate contract. pledge to deliver </a:t>
                      </a:r>
                    </a:p>
                    <a:p>
                      <a:pPr marL="216000" indent="-216000">
                        <a:lnSpc>
                          <a:spcPct val="100000"/>
                        </a:lnSpc>
                        <a:spcBef>
                          <a:spcPts val="100"/>
                        </a:spcBef>
                        <a:buClr>
                          <a:schemeClr val="tx2"/>
                        </a:buClr>
                        <a:buFont typeface="Univers for KPMG Light" panose="020B0403020202020204" pitchFamily="34" charset="0"/>
                        <a:buChar char="—"/>
                      </a:pPr>
                      <a:r>
                        <a:rPr lang="en-US" sz="900" noProof="0" dirty="0" smtClean="0">
                          <a:solidFill>
                            <a:schemeClr val="tx1"/>
                          </a:solidFill>
                          <a:latin typeface="+mn-lt"/>
                        </a:rPr>
                        <a:t>Identification of </a:t>
                      </a:r>
                      <a:r>
                        <a:rPr lang="en-US" sz="900" noProof="0" dirty="0" smtClean="0">
                          <a:latin typeface="+mn-lt"/>
                        </a:rPr>
                        <a:t>possible alternatives</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53380">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marL="18000" marR="18000" marT="18000" marB="0">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r>
                        <a:rPr kumimoji="0" lang="en-US" sz="900" b="0" i="0" u="none" strike="noStrike" cap="none" normalizeH="0" baseline="0" noProof="0" dirty="0" smtClean="0">
                          <a:ln>
                            <a:noFill/>
                          </a:ln>
                          <a:solidFill>
                            <a:schemeClr val="tx1"/>
                          </a:solidFill>
                          <a:effectLst/>
                          <a:latin typeface="+mn-lt"/>
                          <a:ea typeface="宋体" pitchFamily="2" charset="-122"/>
                        </a:rPr>
                        <a:t>Intra-seller suppliers cease to offer special conditions</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endParaRPr lang="en-US" sz="900" noProof="0" dirty="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marR="0" lvl="0"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r>
                        <a:rPr kumimoji="0" lang="en-US" sz="900" b="0" i="0" u="none" strike="noStrike" cap="none" normalizeH="0" baseline="0" noProof="0" dirty="0" smtClean="0">
                          <a:ln>
                            <a:noFill/>
                          </a:ln>
                          <a:solidFill>
                            <a:schemeClr val="tx1"/>
                          </a:solidFill>
                          <a:effectLst/>
                          <a:latin typeface="+mn-lt"/>
                          <a:ea typeface="宋体" pitchFamily="2" charset="-122"/>
                        </a:rPr>
                        <a:t>Seller ensures to negotiate the same terms and conditions in TSA</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53380">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marL="18000" marR="18000" marT="18000" marB="0">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Application of [Buyer] systems not acceptable for </a:t>
                      </a:r>
                      <a:r>
                        <a:rPr kumimoji="0" lang="en-US" sz="900" b="0" i="0" u="none" strike="noStrike" cap="none" normalizeH="0" baseline="0" noProof="0" dirty="0" smtClean="0">
                          <a:ln>
                            <a:noFill/>
                          </a:ln>
                          <a:solidFill>
                            <a:schemeClr val="tx1"/>
                          </a:solidFill>
                          <a:effectLst/>
                          <a:latin typeface="+mn-lt"/>
                          <a:ea typeface="宋体" pitchFamily="2" charset="-122"/>
                        </a:rPr>
                        <a:t>[product name] </a:t>
                      </a: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suppliers </a:t>
                      </a: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100"/>
                        </a:spcBef>
                        <a:buClr>
                          <a:schemeClr val="tx2"/>
                        </a:buClr>
                        <a:buFont typeface="Univers for KPMG Light" panose="020B0403020202020204" pitchFamily="34" charset="0"/>
                        <a:buChar char="—"/>
                      </a:pPr>
                      <a:endParaRPr lang="en-US" sz="900" noProof="0" dirty="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marR="0" lvl="0"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Continue to apply [Target’s] system</a:t>
                      </a:r>
                    </a:p>
                    <a:p>
                      <a:pPr marL="216000" indent="-216000">
                        <a:lnSpc>
                          <a:spcPct val="100000"/>
                        </a:lnSpc>
                        <a:spcBef>
                          <a:spcPts val="100"/>
                        </a:spcBef>
                        <a:buClr>
                          <a:schemeClr val="tx2"/>
                        </a:buClr>
                        <a:buFont typeface="Univers for KPMG Light" panose="020B0403020202020204" pitchFamily="34" charset="0"/>
                        <a:buChar char="—"/>
                      </a:pPr>
                      <a:endParaRPr lang="en-US" sz="900" noProof="0" dirty="0" smtClean="0">
                        <a:latin typeface="+mn-lt"/>
                      </a:endParaRPr>
                    </a:p>
                  </a:txBody>
                  <a:tcPr marL="36000" marR="36000" marT="18000" marB="18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sp>
        <p:nvSpPr>
          <p:cNvPr id="27" name="Oval 7"/>
          <p:cNvSpPr>
            <a:spLocks noChangeArrowheads="1"/>
          </p:cNvSpPr>
          <p:nvPr>
            <p:custDataLst>
              <p:tags r:id="rId1"/>
            </p:custDataLst>
          </p:nvPr>
        </p:nvSpPr>
        <p:spPr bwMode="gray">
          <a:xfrm>
            <a:off x="5892383" y="1957147"/>
            <a:ext cx="213875" cy="213875"/>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67" name="Arc 31"/>
          <p:cNvSpPr/>
          <p:nvPr>
            <p:custDataLst>
              <p:tags r:id="rId2"/>
            </p:custDataLst>
          </p:nvPr>
        </p:nvSpPr>
        <p:spPr bwMode="gray">
          <a:xfrm>
            <a:off x="2478454" y="6094900"/>
            <a:ext cx="104773" cy="104773"/>
          </a:xfrm>
          <a:prstGeom prst="arc">
            <a:avLst>
              <a:gd name="adj1" fmla="val 16200000"/>
              <a:gd name="adj2" fmla="val 0"/>
            </a:avLst>
          </a:prstGeom>
          <a:solidFill>
            <a:srgbClr val="153A63"/>
          </a:solidFill>
          <a:ln w="9525">
            <a:solidFill>
              <a:srgbClr val="153A63"/>
            </a:solidFill>
            <a:headEnd type="none"/>
            <a:tailEnd type="none"/>
          </a:ln>
          <a:effectLst/>
        </p:spPr>
        <p:style>
          <a:lnRef idx="1">
            <a:schemeClr val="accent1"/>
          </a:lnRef>
          <a:fillRef idx="0">
            <a:schemeClr val="accent1"/>
          </a:fillRef>
          <a:effectRef idx="0">
            <a:schemeClr val="accent1"/>
          </a:effectRef>
          <a:fontRef idx="minor">
            <a:schemeClr val="tx1"/>
          </a:fontRef>
        </p:style>
        <p:txBody>
          <a:bodyPr lIns="91395" tIns="45696" rIns="91395" bIns="45696" anchor="ctr"/>
          <a:lstStyle/>
          <a:p>
            <a:pPr algn="ctr">
              <a:defRPr/>
            </a:pPr>
            <a:endParaRPr lang="en-US" dirty="0"/>
          </a:p>
        </p:txBody>
      </p:sp>
      <p:sp>
        <p:nvSpPr>
          <p:cNvPr id="69" name="Arc 31"/>
          <p:cNvSpPr/>
          <p:nvPr>
            <p:custDataLst>
              <p:tags r:id="rId3"/>
            </p:custDataLst>
          </p:nvPr>
        </p:nvSpPr>
        <p:spPr bwMode="gray">
          <a:xfrm>
            <a:off x="3430954" y="6094900"/>
            <a:ext cx="104773" cy="104773"/>
          </a:xfrm>
          <a:prstGeom prst="arc">
            <a:avLst>
              <a:gd name="adj1" fmla="val 16200000"/>
              <a:gd name="adj2" fmla="val 5400000"/>
            </a:avLst>
          </a:prstGeom>
          <a:solidFill>
            <a:srgbClr val="153A63"/>
          </a:solidFill>
          <a:ln w="9525">
            <a:solidFill>
              <a:srgbClr val="153A63"/>
            </a:solidFill>
            <a:headEnd type="none"/>
            <a:tailEnd type="none"/>
          </a:ln>
          <a:effectLst/>
        </p:spPr>
        <p:style>
          <a:lnRef idx="1">
            <a:schemeClr val="accent1"/>
          </a:lnRef>
          <a:fillRef idx="0">
            <a:schemeClr val="accent1"/>
          </a:fillRef>
          <a:effectRef idx="0">
            <a:schemeClr val="accent1"/>
          </a:effectRef>
          <a:fontRef idx="minor">
            <a:schemeClr val="tx1"/>
          </a:fontRef>
        </p:style>
        <p:txBody>
          <a:bodyPr lIns="91395" tIns="45696" rIns="91395" bIns="45696" anchor="ctr"/>
          <a:lstStyle/>
          <a:p>
            <a:pPr algn="ctr">
              <a:defRPr/>
            </a:pPr>
            <a:endParaRPr lang="en-US" dirty="0"/>
          </a:p>
        </p:txBody>
      </p:sp>
      <p:sp>
        <p:nvSpPr>
          <p:cNvPr id="71" name="Textfeld 24"/>
          <p:cNvSpPr txBox="1">
            <a:spLocks noChangeArrowheads="1"/>
          </p:cNvSpPr>
          <p:nvPr/>
        </p:nvSpPr>
        <p:spPr bwMode="auto">
          <a:xfrm>
            <a:off x="2630854" y="6093313"/>
            <a:ext cx="163512" cy="107950"/>
          </a:xfrm>
          <a:prstGeom prst="rect">
            <a:avLst/>
          </a:prstGeom>
          <a:noFill/>
          <a:ln w="9525">
            <a:noFill/>
            <a:miter lim="800000"/>
            <a:headEnd/>
            <a:tailEnd/>
          </a:ln>
        </p:spPr>
        <p:txBody>
          <a:bodyPr wrap="none" lIns="0" tIns="0" rIns="0" bIns="0">
            <a:spAutoFit/>
          </a:bodyPr>
          <a:lstStyle/>
          <a:p>
            <a:r>
              <a:rPr lang="en-US" sz="700" dirty="0" smtClean="0"/>
              <a:t>Low</a:t>
            </a:r>
            <a:endParaRPr lang="en-US" sz="700" dirty="0"/>
          </a:p>
        </p:txBody>
      </p:sp>
      <p:sp>
        <p:nvSpPr>
          <p:cNvPr id="72" name="Textfeld 25"/>
          <p:cNvSpPr txBox="1">
            <a:spLocks noChangeArrowheads="1"/>
          </p:cNvSpPr>
          <p:nvPr/>
        </p:nvSpPr>
        <p:spPr bwMode="auto">
          <a:xfrm>
            <a:off x="3567479" y="6093313"/>
            <a:ext cx="319087" cy="107950"/>
          </a:xfrm>
          <a:prstGeom prst="rect">
            <a:avLst/>
          </a:prstGeom>
          <a:noFill/>
          <a:ln w="9525">
            <a:noFill/>
            <a:miter lim="800000"/>
            <a:headEnd/>
            <a:tailEnd/>
          </a:ln>
        </p:spPr>
        <p:txBody>
          <a:bodyPr wrap="none" lIns="0" tIns="0" rIns="0" bIns="0">
            <a:spAutoFit/>
          </a:bodyPr>
          <a:lstStyle/>
          <a:p>
            <a:r>
              <a:rPr lang="en-US" sz="700" dirty="0" smtClean="0"/>
              <a:t>Medium</a:t>
            </a:r>
            <a:endParaRPr lang="en-US" sz="700" dirty="0"/>
          </a:p>
        </p:txBody>
      </p:sp>
      <p:sp>
        <p:nvSpPr>
          <p:cNvPr id="73" name="Textfeld 26"/>
          <p:cNvSpPr txBox="1">
            <a:spLocks noChangeArrowheads="1"/>
          </p:cNvSpPr>
          <p:nvPr/>
        </p:nvSpPr>
        <p:spPr bwMode="auto">
          <a:xfrm>
            <a:off x="4564429" y="6093313"/>
            <a:ext cx="182562" cy="107950"/>
          </a:xfrm>
          <a:prstGeom prst="rect">
            <a:avLst/>
          </a:prstGeom>
          <a:noFill/>
          <a:ln w="9525">
            <a:noFill/>
            <a:miter lim="800000"/>
            <a:headEnd/>
            <a:tailEnd/>
          </a:ln>
        </p:spPr>
        <p:txBody>
          <a:bodyPr wrap="none" lIns="0" tIns="0" rIns="0" bIns="0">
            <a:spAutoFit/>
          </a:bodyPr>
          <a:lstStyle/>
          <a:p>
            <a:r>
              <a:rPr lang="en-US" sz="700" dirty="0" smtClean="0"/>
              <a:t>High</a:t>
            </a:r>
            <a:endParaRPr lang="en-US" sz="700" dirty="0"/>
          </a:p>
        </p:txBody>
      </p:sp>
      <p:sp>
        <p:nvSpPr>
          <p:cNvPr id="74" name="Oval 7"/>
          <p:cNvSpPr>
            <a:spLocks noChangeArrowheads="1"/>
          </p:cNvSpPr>
          <p:nvPr>
            <p:custDataLst>
              <p:tags r:id="rId4"/>
            </p:custDataLst>
          </p:nvPr>
        </p:nvSpPr>
        <p:spPr bwMode="gray">
          <a:xfrm>
            <a:off x="4421554" y="6094900"/>
            <a:ext cx="111633" cy="111633"/>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grpSp>
        <p:nvGrpSpPr>
          <p:cNvPr id="75" name="Group 87"/>
          <p:cNvGrpSpPr/>
          <p:nvPr>
            <p:custDataLst>
              <p:tags r:id="rId5"/>
            </p:custDataLst>
          </p:nvPr>
        </p:nvGrpSpPr>
        <p:grpSpPr>
          <a:xfrm>
            <a:off x="2478454" y="6094900"/>
            <a:ext cx="111633" cy="111633"/>
            <a:chOff x="2059308" y="3428126"/>
            <a:chExt cx="360000" cy="360000"/>
          </a:xfrm>
        </p:grpSpPr>
        <p:sp>
          <p:nvSpPr>
            <p:cNvPr id="76" name="Oval 7"/>
            <p:cNvSpPr>
              <a:spLocks noChangeArrowheads="1"/>
            </p:cNvSpPr>
            <p:nvPr/>
          </p:nvSpPr>
          <p:spPr bwMode="gray">
            <a:xfrm>
              <a:off x="2059308" y="3428126"/>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77" name="Pie 89"/>
            <p:cNvSpPr/>
            <p:nvPr/>
          </p:nvSpPr>
          <p:spPr>
            <a:xfrm>
              <a:off x="2059308" y="3428126"/>
              <a:ext cx="360000" cy="360000"/>
            </a:xfrm>
            <a:prstGeom prst="pi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grpSp>
        <p:nvGrpSpPr>
          <p:cNvPr id="78" name="Group 90"/>
          <p:cNvGrpSpPr/>
          <p:nvPr>
            <p:custDataLst>
              <p:tags r:id="rId6"/>
            </p:custDataLst>
          </p:nvPr>
        </p:nvGrpSpPr>
        <p:grpSpPr>
          <a:xfrm>
            <a:off x="3430954" y="6094900"/>
            <a:ext cx="111633" cy="111633"/>
            <a:chOff x="2059308" y="2722059"/>
            <a:chExt cx="360000" cy="360000"/>
          </a:xfrm>
        </p:grpSpPr>
        <p:sp>
          <p:nvSpPr>
            <p:cNvPr id="79" name="Oval 7"/>
            <p:cNvSpPr>
              <a:spLocks noChangeArrowheads="1"/>
            </p:cNvSpPr>
            <p:nvPr/>
          </p:nvSpPr>
          <p:spPr bwMode="gray">
            <a:xfrm>
              <a:off x="2059308" y="2722059"/>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80" name="Pie 92"/>
            <p:cNvSpPr/>
            <p:nvPr/>
          </p:nvSpPr>
          <p:spPr>
            <a:xfrm>
              <a:off x="2059308" y="2722059"/>
              <a:ext cx="360000" cy="360000"/>
            </a:xfrm>
            <a:prstGeom prst="pie">
              <a:avLst>
                <a:gd name="adj1" fmla="val 5413746"/>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grpSp>
        <p:nvGrpSpPr>
          <p:cNvPr id="81" name="Group 87"/>
          <p:cNvGrpSpPr/>
          <p:nvPr>
            <p:custDataLst>
              <p:tags r:id="rId7"/>
            </p:custDataLst>
          </p:nvPr>
        </p:nvGrpSpPr>
        <p:grpSpPr>
          <a:xfrm>
            <a:off x="5892383" y="2482121"/>
            <a:ext cx="213875" cy="213875"/>
            <a:chOff x="2059308" y="3428126"/>
            <a:chExt cx="360000" cy="360000"/>
          </a:xfrm>
        </p:grpSpPr>
        <p:sp>
          <p:nvSpPr>
            <p:cNvPr id="82" name="Oval 7"/>
            <p:cNvSpPr>
              <a:spLocks noChangeArrowheads="1"/>
            </p:cNvSpPr>
            <p:nvPr/>
          </p:nvSpPr>
          <p:spPr bwMode="gray">
            <a:xfrm>
              <a:off x="2059308" y="3428126"/>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83" name="Pie 89"/>
            <p:cNvSpPr/>
            <p:nvPr/>
          </p:nvSpPr>
          <p:spPr>
            <a:xfrm>
              <a:off x="2059308" y="3428126"/>
              <a:ext cx="360000" cy="360000"/>
            </a:xfrm>
            <a:prstGeom prst="pi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sp>
        <p:nvSpPr>
          <p:cNvPr id="84" name="Oval 7"/>
          <p:cNvSpPr>
            <a:spLocks noChangeArrowheads="1"/>
          </p:cNvSpPr>
          <p:nvPr>
            <p:custDataLst>
              <p:tags r:id="rId8"/>
            </p:custDataLst>
          </p:nvPr>
        </p:nvSpPr>
        <p:spPr bwMode="gray">
          <a:xfrm>
            <a:off x="5892383" y="2792416"/>
            <a:ext cx="213875" cy="213875"/>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85" name="Oval 7"/>
          <p:cNvSpPr>
            <a:spLocks noChangeArrowheads="1"/>
          </p:cNvSpPr>
          <p:nvPr>
            <p:custDataLst>
              <p:tags r:id="rId9"/>
            </p:custDataLst>
          </p:nvPr>
        </p:nvSpPr>
        <p:spPr bwMode="gray">
          <a:xfrm>
            <a:off x="5892383" y="3135316"/>
            <a:ext cx="213875" cy="213875"/>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grpSp>
        <p:nvGrpSpPr>
          <p:cNvPr id="86" name="Group 90"/>
          <p:cNvGrpSpPr/>
          <p:nvPr>
            <p:custDataLst>
              <p:tags r:id="rId10"/>
            </p:custDataLst>
          </p:nvPr>
        </p:nvGrpSpPr>
        <p:grpSpPr>
          <a:xfrm>
            <a:off x="5892383" y="3546846"/>
            <a:ext cx="213875" cy="213875"/>
            <a:chOff x="2059308" y="2722059"/>
            <a:chExt cx="360000" cy="360000"/>
          </a:xfrm>
        </p:grpSpPr>
        <p:sp>
          <p:nvSpPr>
            <p:cNvPr id="87" name="Oval 7"/>
            <p:cNvSpPr>
              <a:spLocks noChangeArrowheads="1"/>
            </p:cNvSpPr>
            <p:nvPr/>
          </p:nvSpPr>
          <p:spPr bwMode="gray">
            <a:xfrm>
              <a:off x="2059308" y="2722059"/>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88" name="Pie 92"/>
            <p:cNvSpPr/>
            <p:nvPr/>
          </p:nvSpPr>
          <p:spPr>
            <a:xfrm>
              <a:off x="2059308" y="2722059"/>
              <a:ext cx="360000" cy="360000"/>
            </a:xfrm>
            <a:prstGeom prst="pie">
              <a:avLst>
                <a:gd name="adj1" fmla="val 5413746"/>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grpSp>
        <p:nvGrpSpPr>
          <p:cNvPr id="89" name="Group 87"/>
          <p:cNvGrpSpPr/>
          <p:nvPr>
            <p:custDataLst>
              <p:tags r:id="rId11"/>
            </p:custDataLst>
          </p:nvPr>
        </p:nvGrpSpPr>
        <p:grpSpPr>
          <a:xfrm>
            <a:off x="5892383" y="3924060"/>
            <a:ext cx="213875" cy="213875"/>
            <a:chOff x="2059308" y="3428126"/>
            <a:chExt cx="360000" cy="360000"/>
          </a:xfrm>
        </p:grpSpPr>
        <p:sp>
          <p:nvSpPr>
            <p:cNvPr id="90" name="Oval 7"/>
            <p:cNvSpPr>
              <a:spLocks noChangeArrowheads="1"/>
            </p:cNvSpPr>
            <p:nvPr/>
          </p:nvSpPr>
          <p:spPr bwMode="gray">
            <a:xfrm>
              <a:off x="2059308" y="3428126"/>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91" name="Pie 89"/>
            <p:cNvSpPr/>
            <p:nvPr/>
          </p:nvSpPr>
          <p:spPr>
            <a:xfrm>
              <a:off x="2059308" y="3428126"/>
              <a:ext cx="360000" cy="360000"/>
            </a:xfrm>
            <a:prstGeom prst="pi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grpSp>
        <p:nvGrpSpPr>
          <p:cNvPr id="92" name="Group 87"/>
          <p:cNvGrpSpPr/>
          <p:nvPr>
            <p:custDataLst>
              <p:tags r:id="rId12"/>
            </p:custDataLst>
          </p:nvPr>
        </p:nvGrpSpPr>
        <p:grpSpPr>
          <a:xfrm>
            <a:off x="5892383" y="4310922"/>
            <a:ext cx="213875" cy="213875"/>
            <a:chOff x="2059308" y="3428126"/>
            <a:chExt cx="360000" cy="360000"/>
          </a:xfrm>
        </p:grpSpPr>
        <p:sp>
          <p:nvSpPr>
            <p:cNvPr id="93" name="Oval 7"/>
            <p:cNvSpPr>
              <a:spLocks noChangeArrowheads="1"/>
            </p:cNvSpPr>
            <p:nvPr/>
          </p:nvSpPr>
          <p:spPr bwMode="gray">
            <a:xfrm>
              <a:off x="2059308" y="3428126"/>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94" name="Pie 89"/>
            <p:cNvSpPr/>
            <p:nvPr/>
          </p:nvSpPr>
          <p:spPr>
            <a:xfrm>
              <a:off x="2059308" y="3428126"/>
              <a:ext cx="360000" cy="360000"/>
            </a:xfrm>
            <a:prstGeom prst="pi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grpSp>
        <p:nvGrpSpPr>
          <p:cNvPr id="95" name="Group 90"/>
          <p:cNvGrpSpPr/>
          <p:nvPr>
            <p:custDataLst>
              <p:tags r:id="rId13"/>
            </p:custDataLst>
          </p:nvPr>
        </p:nvGrpSpPr>
        <p:grpSpPr>
          <a:xfrm>
            <a:off x="5892383" y="4716223"/>
            <a:ext cx="213875" cy="213875"/>
            <a:chOff x="2059308" y="2722059"/>
            <a:chExt cx="360000" cy="360000"/>
          </a:xfrm>
        </p:grpSpPr>
        <p:sp>
          <p:nvSpPr>
            <p:cNvPr id="96" name="Oval 7"/>
            <p:cNvSpPr>
              <a:spLocks noChangeArrowheads="1"/>
            </p:cNvSpPr>
            <p:nvPr/>
          </p:nvSpPr>
          <p:spPr bwMode="gray">
            <a:xfrm>
              <a:off x="2059308" y="2722059"/>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97" name="Pie 92"/>
            <p:cNvSpPr/>
            <p:nvPr/>
          </p:nvSpPr>
          <p:spPr>
            <a:xfrm>
              <a:off x="2059308" y="2722059"/>
              <a:ext cx="360000" cy="360000"/>
            </a:xfrm>
            <a:prstGeom prst="pie">
              <a:avLst>
                <a:gd name="adj1" fmla="val 5413746"/>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sp>
        <p:nvSpPr>
          <p:cNvPr id="98" name="Oval 7"/>
          <p:cNvSpPr>
            <a:spLocks noChangeArrowheads="1"/>
          </p:cNvSpPr>
          <p:nvPr>
            <p:custDataLst>
              <p:tags r:id="rId14"/>
            </p:custDataLst>
          </p:nvPr>
        </p:nvSpPr>
        <p:spPr bwMode="gray">
          <a:xfrm>
            <a:off x="5892383" y="5043247"/>
            <a:ext cx="213875" cy="213875"/>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grpSp>
        <p:nvGrpSpPr>
          <p:cNvPr id="99" name="Group 87"/>
          <p:cNvGrpSpPr/>
          <p:nvPr>
            <p:custDataLst>
              <p:tags r:id="rId15"/>
            </p:custDataLst>
          </p:nvPr>
        </p:nvGrpSpPr>
        <p:grpSpPr>
          <a:xfrm>
            <a:off x="5892383" y="5409960"/>
            <a:ext cx="213875" cy="213875"/>
            <a:chOff x="2059308" y="3428126"/>
            <a:chExt cx="360000" cy="360000"/>
          </a:xfrm>
        </p:grpSpPr>
        <p:sp>
          <p:nvSpPr>
            <p:cNvPr id="100" name="Oval 7"/>
            <p:cNvSpPr>
              <a:spLocks noChangeArrowheads="1"/>
            </p:cNvSpPr>
            <p:nvPr/>
          </p:nvSpPr>
          <p:spPr bwMode="gray">
            <a:xfrm>
              <a:off x="2059308" y="3428126"/>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101" name="Pie 89"/>
            <p:cNvSpPr/>
            <p:nvPr/>
          </p:nvSpPr>
          <p:spPr>
            <a:xfrm>
              <a:off x="2059308" y="3428126"/>
              <a:ext cx="360000" cy="360000"/>
            </a:xfrm>
            <a:prstGeom prst="pi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grpSp>
        <p:nvGrpSpPr>
          <p:cNvPr id="102" name="Group 87"/>
          <p:cNvGrpSpPr/>
          <p:nvPr>
            <p:custDataLst>
              <p:tags r:id="rId16"/>
            </p:custDataLst>
          </p:nvPr>
        </p:nvGrpSpPr>
        <p:grpSpPr>
          <a:xfrm>
            <a:off x="5892383" y="5744067"/>
            <a:ext cx="213875" cy="213875"/>
            <a:chOff x="2059308" y="3428126"/>
            <a:chExt cx="360000" cy="360000"/>
          </a:xfrm>
        </p:grpSpPr>
        <p:sp>
          <p:nvSpPr>
            <p:cNvPr id="103" name="Oval 7"/>
            <p:cNvSpPr>
              <a:spLocks noChangeArrowheads="1"/>
            </p:cNvSpPr>
            <p:nvPr/>
          </p:nvSpPr>
          <p:spPr bwMode="gray">
            <a:xfrm>
              <a:off x="2059308" y="3428126"/>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104" name="Pie 89"/>
            <p:cNvSpPr/>
            <p:nvPr/>
          </p:nvSpPr>
          <p:spPr>
            <a:xfrm>
              <a:off x="2059308" y="3428126"/>
              <a:ext cx="360000" cy="360000"/>
            </a:xfrm>
            <a:prstGeom prst="pi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spTree>
    <p:extLst>
      <p:ext uri="{BB962C8B-B14F-4D97-AF65-F5344CB8AC3E}">
        <p14:creationId xmlns:p14="http://schemas.microsoft.com/office/powerpoint/2010/main" val="39786035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Core statements:</a:t>
            </a:r>
          </a:p>
          <a:p>
            <a:pPr lvl="2"/>
            <a:r>
              <a:rPr lang="en-US" dirty="0"/>
              <a:t>The integration bears risks in the realm of employees and diverse other subjects such as a very tight timeline. Anticipated risks can be mitigated by pre-defined measures</a:t>
            </a:r>
          </a:p>
        </p:txBody>
      </p:sp>
      <p:sp>
        <p:nvSpPr>
          <p:cNvPr id="4" name="Titel 3"/>
          <p:cNvSpPr>
            <a:spLocks noGrp="1"/>
          </p:cNvSpPr>
          <p:nvPr>
            <p:ph type="title"/>
          </p:nvPr>
        </p:nvSpPr>
        <p:spPr/>
        <p:txBody>
          <a:bodyPr/>
          <a:lstStyle/>
          <a:p>
            <a:r>
              <a:rPr lang="en-US" dirty="0" smtClean="0"/>
              <a:t>6. What are the possible risks and how can these be addressed? (2/2)</a:t>
            </a:r>
            <a:endParaRPr lang="en-US" dirty="0"/>
          </a:p>
        </p:txBody>
      </p:sp>
      <p:sp>
        <p:nvSpPr>
          <p:cNvPr id="2" name="Textplatzhalter 1"/>
          <p:cNvSpPr>
            <a:spLocks noGrp="1"/>
          </p:cNvSpPr>
          <p:nvPr>
            <p:ph type="body" sz="quarter" idx="13"/>
          </p:nvPr>
        </p:nvSpPr>
        <p:spPr/>
        <p:txBody>
          <a:bodyPr/>
          <a:lstStyle/>
          <a:p>
            <a:r>
              <a:rPr lang="en-US" dirty="0"/>
              <a:t>Integration </a:t>
            </a:r>
            <a:r>
              <a:rPr lang="en-US" dirty="0" smtClean="0"/>
              <a:t>Blueprint</a:t>
            </a:r>
            <a:endParaRPr lang="en-US" dirty="0"/>
          </a:p>
        </p:txBody>
      </p:sp>
      <p:graphicFrame>
        <p:nvGraphicFramePr>
          <p:cNvPr id="19" name="Tabelle 50"/>
          <p:cNvGraphicFramePr>
            <a:graphicFrameLocks noGrp="1"/>
          </p:cNvGraphicFramePr>
          <p:nvPr>
            <p:extLst>
              <p:ext uri="{D42A27DB-BD31-4B8C-83A1-F6EECF244321}">
                <p14:modId xmlns:p14="http://schemas.microsoft.com/office/powerpoint/2010/main" val="3222783679"/>
              </p:ext>
            </p:extLst>
          </p:nvPr>
        </p:nvGraphicFramePr>
        <p:xfrm>
          <a:off x="2446338" y="1428462"/>
          <a:ext cx="6970712" cy="3250432"/>
        </p:xfrm>
        <a:graphic>
          <a:graphicData uri="http://schemas.openxmlformats.org/drawingml/2006/table">
            <a:tbl>
              <a:tblPr firstRow="1" bandRow="1"/>
              <a:tblGrid>
                <a:gridCol w="604592"/>
                <a:gridCol w="2664070"/>
                <a:gridCol w="545123"/>
                <a:gridCol w="3156927"/>
              </a:tblGrid>
              <a:tr h="253912">
                <a:tc>
                  <a:txBody>
                    <a:bodyPr/>
                    <a:lstStyle>
                      <a:defPPr>
                        <a:defRPr lang="en-US"/>
                      </a:defPPr>
                      <a:lvl1pPr marL="0" algn="l" defTabSz="914400" rtl="0" eaLnBrk="1" latinLnBrk="0" hangingPunct="1">
                        <a:defRPr sz="1800" b="1" kern="1200">
                          <a:solidFill>
                            <a:schemeClr val="lt1"/>
                          </a:solidFill>
                          <a:latin typeface="Arial"/>
                          <a:ea typeface="ＭＳ Ｐゴシック"/>
                        </a:defRPr>
                      </a:lvl1pPr>
                      <a:lvl2pPr marL="457200" algn="l" defTabSz="914400" rtl="0" eaLnBrk="1" latinLnBrk="0" hangingPunct="1">
                        <a:defRPr sz="1800" b="1" kern="1200">
                          <a:solidFill>
                            <a:schemeClr val="lt1"/>
                          </a:solidFill>
                          <a:latin typeface="Arial"/>
                          <a:ea typeface="ＭＳ Ｐゴシック"/>
                        </a:defRPr>
                      </a:lvl2pPr>
                      <a:lvl3pPr marL="914400" algn="l" defTabSz="914400" rtl="0" eaLnBrk="1" latinLnBrk="0" hangingPunct="1">
                        <a:defRPr sz="1800" b="1" kern="1200">
                          <a:solidFill>
                            <a:schemeClr val="lt1"/>
                          </a:solidFill>
                          <a:latin typeface="Arial"/>
                          <a:ea typeface="ＭＳ Ｐゴシック"/>
                        </a:defRPr>
                      </a:lvl3pPr>
                      <a:lvl4pPr marL="1371600" algn="l" defTabSz="914400" rtl="0" eaLnBrk="1" latinLnBrk="0" hangingPunct="1">
                        <a:defRPr sz="1800" b="1" kern="1200">
                          <a:solidFill>
                            <a:schemeClr val="lt1"/>
                          </a:solidFill>
                          <a:latin typeface="Arial"/>
                          <a:ea typeface="ＭＳ Ｐゴシック"/>
                        </a:defRPr>
                      </a:lvl4pPr>
                      <a:lvl5pPr marL="1828800" algn="l" defTabSz="914400" rtl="0" eaLnBrk="1" latinLnBrk="0" hangingPunct="1">
                        <a:defRPr sz="1800" b="1" kern="1200">
                          <a:solidFill>
                            <a:schemeClr val="lt1"/>
                          </a:solidFill>
                          <a:latin typeface="Arial"/>
                          <a:ea typeface="ＭＳ Ｐゴシック"/>
                        </a:defRPr>
                      </a:lvl5pPr>
                      <a:lvl6pPr marL="2286000" algn="l" defTabSz="914400" rtl="0" eaLnBrk="1" latinLnBrk="0" hangingPunct="1">
                        <a:defRPr sz="1800" b="1" kern="1200">
                          <a:solidFill>
                            <a:schemeClr val="lt1"/>
                          </a:solidFill>
                          <a:latin typeface="Arial"/>
                          <a:ea typeface="ＭＳ Ｐゴシック"/>
                        </a:defRPr>
                      </a:lvl6pPr>
                      <a:lvl7pPr marL="2743200" algn="l" defTabSz="914400" rtl="0" eaLnBrk="1" latinLnBrk="0" hangingPunct="1">
                        <a:defRPr sz="1800" b="1" kern="1200">
                          <a:solidFill>
                            <a:schemeClr val="lt1"/>
                          </a:solidFill>
                          <a:latin typeface="Arial"/>
                          <a:ea typeface="ＭＳ Ｐゴシック"/>
                        </a:defRPr>
                      </a:lvl7pPr>
                      <a:lvl8pPr marL="3200400" algn="l" defTabSz="914400" rtl="0" eaLnBrk="1" latinLnBrk="0" hangingPunct="1">
                        <a:defRPr sz="1800" b="1" kern="1200">
                          <a:solidFill>
                            <a:schemeClr val="lt1"/>
                          </a:solidFill>
                          <a:latin typeface="Arial"/>
                          <a:ea typeface="ＭＳ Ｐゴシック"/>
                        </a:defRPr>
                      </a:lvl8pPr>
                      <a:lvl9pPr marL="3657600" algn="l" defTabSz="914400" rtl="0" eaLnBrk="1" latinLnBrk="0" hangingPunct="1">
                        <a:defRPr sz="1800" b="1" kern="1200">
                          <a:solidFill>
                            <a:schemeClr val="lt1"/>
                          </a:solidFill>
                          <a:latin typeface="Arial"/>
                          <a:ea typeface="ＭＳ Ｐゴシック"/>
                        </a:defRPr>
                      </a:lvl9pPr>
                    </a:lstStyle>
                    <a:p>
                      <a:pPr algn="ctr">
                        <a:lnSpc>
                          <a:spcPct val="100000"/>
                        </a:lnSpc>
                        <a:spcBef>
                          <a:spcPts val="200"/>
                        </a:spcBef>
                      </a:pPr>
                      <a:endParaRPr lang="en-US" sz="900" noProof="0" dirty="0">
                        <a:latin typeface="+mn-lt"/>
                      </a:endParaRPr>
                    </a:p>
                  </a:txBody>
                  <a:tcPr marL="36000" marR="36000" marT="36000" marB="36000" anchor="ctr">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defPPr>
                        <a:defRPr lang="en-US"/>
                      </a:defPPr>
                      <a:lvl1pPr marL="0" algn="l" defTabSz="914400" rtl="0" eaLnBrk="1" latinLnBrk="0" hangingPunct="1">
                        <a:defRPr sz="1800" b="1" kern="1200">
                          <a:solidFill>
                            <a:schemeClr val="lt1"/>
                          </a:solidFill>
                          <a:latin typeface="Arial"/>
                          <a:ea typeface="ＭＳ Ｐゴシック"/>
                        </a:defRPr>
                      </a:lvl1pPr>
                      <a:lvl2pPr marL="457200" algn="l" defTabSz="914400" rtl="0" eaLnBrk="1" latinLnBrk="0" hangingPunct="1">
                        <a:defRPr sz="1800" b="1" kern="1200">
                          <a:solidFill>
                            <a:schemeClr val="lt1"/>
                          </a:solidFill>
                          <a:latin typeface="Arial"/>
                          <a:ea typeface="ＭＳ Ｐゴシック"/>
                        </a:defRPr>
                      </a:lvl2pPr>
                      <a:lvl3pPr marL="914400" algn="l" defTabSz="914400" rtl="0" eaLnBrk="1" latinLnBrk="0" hangingPunct="1">
                        <a:defRPr sz="1800" b="1" kern="1200">
                          <a:solidFill>
                            <a:schemeClr val="lt1"/>
                          </a:solidFill>
                          <a:latin typeface="Arial"/>
                          <a:ea typeface="ＭＳ Ｐゴシック"/>
                        </a:defRPr>
                      </a:lvl3pPr>
                      <a:lvl4pPr marL="1371600" algn="l" defTabSz="914400" rtl="0" eaLnBrk="1" latinLnBrk="0" hangingPunct="1">
                        <a:defRPr sz="1800" b="1" kern="1200">
                          <a:solidFill>
                            <a:schemeClr val="lt1"/>
                          </a:solidFill>
                          <a:latin typeface="Arial"/>
                          <a:ea typeface="ＭＳ Ｐゴシック"/>
                        </a:defRPr>
                      </a:lvl4pPr>
                      <a:lvl5pPr marL="1828800" algn="l" defTabSz="914400" rtl="0" eaLnBrk="1" latinLnBrk="0" hangingPunct="1">
                        <a:defRPr sz="1800" b="1" kern="1200">
                          <a:solidFill>
                            <a:schemeClr val="lt1"/>
                          </a:solidFill>
                          <a:latin typeface="Arial"/>
                          <a:ea typeface="ＭＳ Ｐゴシック"/>
                        </a:defRPr>
                      </a:lvl5pPr>
                      <a:lvl6pPr marL="2286000" algn="l" defTabSz="914400" rtl="0" eaLnBrk="1" latinLnBrk="0" hangingPunct="1">
                        <a:defRPr sz="1800" b="1" kern="1200">
                          <a:solidFill>
                            <a:schemeClr val="lt1"/>
                          </a:solidFill>
                          <a:latin typeface="Arial"/>
                          <a:ea typeface="ＭＳ Ｐゴシック"/>
                        </a:defRPr>
                      </a:lvl6pPr>
                      <a:lvl7pPr marL="2743200" algn="l" defTabSz="914400" rtl="0" eaLnBrk="1" latinLnBrk="0" hangingPunct="1">
                        <a:defRPr sz="1800" b="1" kern="1200">
                          <a:solidFill>
                            <a:schemeClr val="lt1"/>
                          </a:solidFill>
                          <a:latin typeface="Arial"/>
                          <a:ea typeface="ＭＳ Ｐゴシック"/>
                        </a:defRPr>
                      </a:lvl7pPr>
                      <a:lvl8pPr marL="3200400" algn="l" defTabSz="914400" rtl="0" eaLnBrk="1" latinLnBrk="0" hangingPunct="1">
                        <a:defRPr sz="1800" b="1" kern="1200">
                          <a:solidFill>
                            <a:schemeClr val="lt1"/>
                          </a:solidFill>
                          <a:latin typeface="Arial"/>
                          <a:ea typeface="ＭＳ Ｐゴシック"/>
                        </a:defRPr>
                      </a:lvl8pPr>
                      <a:lvl9pPr marL="3657600" algn="l" defTabSz="914400" rtl="0" eaLnBrk="1" latinLnBrk="0" hangingPunct="1">
                        <a:defRPr sz="1800" b="1" kern="1200">
                          <a:solidFill>
                            <a:schemeClr val="lt1"/>
                          </a:solidFill>
                          <a:latin typeface="Arial"/>
                          <a:ea typeface="ＭＳ Ｐゴシック"/>
                        </a:defRPr>
                      </a:lvl9pPr>
                    </a:lstStyle>
                    <a:p>
                      <a:pPr marL="184150" lvl="3" indent="-184150" algn="ctr" defTabSz="760413">
                        <a:lnSpc>
                          <a:spcPct val="90000"/>
                        </a:lnSpc>
                        <a:spcBef>
                          <a:spcPts val="300"/>
                        </a:spcBef>
                        <a:buClr>
                          <a:srgbClr val="425C8F"/>
                        </a:buClr>
                        <a:buSzPct val="65000"/>
                        <a:buFont typeface="Wingdings" pitchFamily="2" charset="2"/>
                        <a:buNone/>
                        <a:tabLst>
                          <a:tab pos="4846638" algn="l"/>
                        </a:tabLst>
                        <a:defRPr/>
                      </a:pPr>
                      <a:r>
                        <a:rPr lang="en-US" sz="900" noProof="0" dirty="0" smtClean="0">
                          <a:solidFill>
                            <a:schemeClr val="bg1"/>
                          </a:solidFill>
                          <a:latin typeface="+mn-lt"/>
                          <a:cs typeface="Arial" charset="0"/>
                        </a:rPr>
                        <a:t>Risk</a:t>
                      </a:r>
                      <a:r>
                        <a:rPr lang="en-US" sz="900" baseline="0" noProof="0" dirty="0" smtClean="0">
                          <a:solidFill>
                            <a:schemeClr val="bg1"/>
                          </a:solidFill>
                          <a:latin typeface="+mn-lt"/>
                          <a:cs typeface="Arial" charset="0"/>
                        </a:rPr>
                        <a:t> description </a:t>
                      </a:r>
                      <a:endParaRPr lang="en-US" sz="900" noProof="0" dirty="0" smtClean="0">
                        <a:solidFill>
                          <a:schemeClr val="bg1"/>
                        </a:solidFill>
                        <a:latin typeface="+mn-lt"/>
                        <a:cs typeface="Arial" charset="0"/>
                      </a:endParaRPr>
                    </a:p>
                  </a:txBody>
                  <a:tcPr marL="36000" marR="36000" marT="36000" marB="360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defPPr>
                        <a:defRPr lang="en-US"/>
                      </a:defPPr>
                      <a:lvl1pPr marL="0" algn="l" defTabSz="914400" rtl="0" eaLnBrk="1" latinLnBrk="0" hangingPunct="1">
                        <a:defRPr sz="1800" b="1" kern="1200">
                          <a:solidFill>
                            <a:schemeClr val="lt1"/>
                          </a:solidFill>
                          <a:latin typeface="Arial"/>
                          <a:ea typeface="ＭＳ Ｐゴシック"/>
                        </a:defRPr>
                      </a:lvl1pPr>
                      <a:lvl2pPr marL="457200" algn="l" defTabSz="914400" rtl="0" eaLnBrk="1" latinLnBrk="0" hangingPunct="1">
                        <a:defRPr sz="1800" b="1" kern="1200">
                          <a:solidFill>
                            <a:schemeClr val="lt1"/>
                          </a:solidFill>
                          <a:latin typeface="Arial"/>
                          <a:ea typeface="ＭＳ Ｐゴシック"/>
                        </a:defRPr>
                      </a:lvl2pPr>
                      <a:lvl3pPr marL="914400" algn="l" defTabSz="914400" rtl="0" eaLnBrk="1" latinLnBrk="0" hangingPunct="1">
                        <a:defRPr sz="1800" b="1" kern="1200">
                          <a:solidFill>
                            <a:schemeClr val="lt1"/>
                          </a:solidFill>
                          <a:latin typeface="Arial"/>
                          <a:ea typeface="ＭＳ Ｐゴシック"/>
                        </a:defRPr>
                      </a:lvl3pPr>
                      <a:lvl4pPr marL="1371600" algn="l" defTabSz="914400" rtl="0" eaLnBrk="1" latinLnBrk="0" hangingPunct="1">
                        <a:defRPr sz="1800" b="1" kern="1200">
                          <a:solidFill>
                            <a:schemeClr val="lt1"/>
                          </a:solidFill>
                          <a:latin typeface="Arial"/>
                          <a:ea typeface="ＭＳ Ｐゴシック"/>
                        </a:defRPr>
                      </a:lvl4pPr>
                      <a:lvl5pPr marL="1828800" algn="l" defTabSz="914400" rtl="0" eaLnBrk="1" latinLnBrk="0" hangingPunct="1">
                        <a:defRPr sz="1800" b="1" kern="1200">
                          <a:solidFill>
                            <a:schemeClr val="lt1"/>
                          </a:solidFill>
                          <a:latin typeface="Arial"/>
                          <a:ea typeface="ＭＳ Ｐゴシック"/>
                        </a:defRPr>
                      </a:lvl5pPr>
                      <a:lvl6pPr marL="2286000" algn="l" defTabSz="914400" rtl="0" eaLnBrk="1" latinLnBrk="0" hangingPunct="1">
                        <a:defRPr sz="1800" b="1" kern="1200">
                          <a:solidFill>
                            <a:schemeClr val="lt1"/>
                          </a:solidFill>
                          <a:latin typeface="Arial"/>
                          <a:ea typeface="ＭＳ Ｐゴシック"/>
                        </a:defRPr>
                      </a:lvl6pPr>
                      <a:lvl7pPr marL="2743200" algn="l" defTabSz="914400" rtl="0" eaLnBrk="1" latinLnBrk="0" hangingPunct="1">
                        <a:defRPr sz="1800" b="1" kern="1200">
                          <a:solidFill>
                            <a:schemeClr val="lt1"/>
                          </a:solidFill>
                          <a:latin typeface="Arial"/>
                          <a:ea typeface="ＭＳ Ｐゴシック"/>
                        </a:defRPr>
                      </a:lvl7pPr>
                      <a:lvl8pPr marL="3200400" algn="l" defTabSz="914400" rtl="0" eaLnBrk="1" latinLnBrk="0" hangingPunct="1">
                        <a:defRPr sz="1800" b="1" kern="1200">
                          <a:solidFill>
                            <a:schemeClr val="lt1"/>
                          </a:solidFill>
                          <a:latin typeface="Arial"/>
                          <a:ea typeface="ＭＳ Ｐゴシック"/>
                        </a:defRPr>
                      </a:lvl8pPr>
                      <a:lvl9pPr marL="3657600" algn="l" defTabSz="914400" rtl="0" eaLnBrk="1" latinLnBrk="0" hangingPunct="1">
                        <a:defRPr sz="1800" b="1" kern="1200">
                          <a:solidFill>
                            <a:schemeClr val="lt1"/>
                          </a:solidFill>
                          <a:latin typeface="Arial"/>
                          <a:ea typeface="ＭＳ Ｐゴシック"/>
                        </a:defRPr>
                      </a:lvl9pPr>
                    </a:lstStyle>
                    <a:p>
                      <a:pPr algn="ctr">
                        <a:lnSpc>
                          <a:spcPct val="100000"/>
                        </a:lnSpc>
                        <a:spcBef>
                          <a:spcPts val="200"/>
                        </a:spcBef>
                      </a:pPr>
                      <a:r>
                        <a:rPr lang="en-US" sz="900" b="1" kern="1200" baseline="0" noProof="0" dirty="0" smtClean="0">
                          <a:solidFill>
                            <a:schemeClr val="bg1"/>
                          </a:solidFill>
                          <a:latin typeface="+mn-lt"/>
                          <a:ea typeface="ＭＳ Ｐゴシック"/>
                          <a:cs typeface="Arial" charset="0"/>
                        </a:rPr>
                        <a:t>Impact</a:t>
                      </a:r>
                      <a:endParaRPr lang="en-US" sz="900" noProof="0" dirty="0">
                        <a:latin typeface="+mn-lt"/>
                      </a:endParaRPr>
                    </a:p>
                  </a:txBody>
                  <a:tcPr marL="36000" marR="36000" marT="36000" marB="360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defPPr>
                        <a:defRPr lang="en-US"/>
                      </a:defPPr>
                      <a:lvl1pPr marL="0" algn="l" defTabSz="914400" rtl="0" eaLnBrk="1" latinLnBrk="0" hangingPunct="1">
                        <a:defRPr sz="1800" b="1" kern="1200">
                          <a:solidFill>
                            <a:schemeClr val="lt1"/>
                          </a:solidFill>
                          <a:latin typeface="Arial"/>
                          <a:ea typeface="ＭＳ Ｐゴシック"/>
                        </a:defRPr>
                      </a:lvl1pPr>
                      <a:lvl2pPr marL="457200" algn="l" defTabSz="914400" rtl="0" eaLnBrk="1" latinLnBrk="0" hangingPunct="1">
                        <a:defRPr sz="1800" b="1" kern="1200">
                          <a:solidFill>
                            <a:schemeClr val="lt1"/>
                          </a:solidFill>
                          <a:latin typeface="Arial"/>
                          <a:ea typeface="ＭＳ Ｐゴシック"/>
                        </a:defRPr>
                      </a:lvl2pPr>
                      <a:lvl3pPr marL="914400" algn="l" defTabSz="914400" rtl="0" eaLnBrk="1" latinLnBrk="0" hangingPunct="1">
                        <a:defRPr sz="1800" b="1" kern="1200">
                          <a:solidFill>
                            <a:schemeClr val="lt1"/>
                          </a:solidFill>
                          <a:latin typeface="Arial"/>
                          <a:ea typeface="ＭＳ Ｐゴシック"/>
                        </a:defRPr>
                      </a:lvl3pPr>
                      <a:lvl4pPr marL="1371600" algn="l" defTabSz="914400" rtl="0" eaLnBrk="1" latinLnBrk="0" hangingPunct="1">
                        <a:defRPr sz="1800" b="1" kern="1200">
                          <a:solidFill>
                            <a:schemeClr val="lt1"/>
                          </a:solidFill>
                          <a:latin typeface="Arial"/>
                          <a:ea typeface="ＭＳ Ｐゴシック"/>
                        </a:defRPr>
                      </a:lvl4pPr>
                      <a:lvl5pPr marL="1828800" algn="l" defTabSz="914400" rtl="0" eaLnBrk="1" latinLnBrk="0" hangingPunct="1">
                        <a:defRPr sz="1800" b="1" kern="1200">
                          <a:solidFill>
                            <a:schemeClr val="lt1"/>
                          </a:solidFill>
                          <a:latin typeface="Arial"/>
                          <a:ea typeface="ＭＳ Ｐゴシック"/>
                        </a:defRPr>
                      </a:lvl5pPr>
                      <a:lvl6pPr marL="2286000" algn="l" defTabSz="914400" rtl="0" eaLnBrk="1" latinLnBrk="0" hangingPunct="1">
                        <a:defRPr sz="1800" b="1" kern="1200">
                          <a:solidFill>
                            <a:schemeClr val="lt1"/>
                          </a:solidFill>
                          <a:latin typeface="Arial"/>
                          <a:ea typeface="ＭＳ Ｐゴシック"/>
                        </a:defRPr>
                      </a:lvl6pPr>
                      <a:lvl7pPr marL="2743200" algn="l" defTabSz="914400" rtl="0" eaLnBrk="1" latinLnBrk="0" hangingPunct="1">
                        <a:defRPr sz="1800" b="1" kern="1200">
                          <a:solidFill>
                            <a:schemeClr val="lt1"/>
                          </a:solidFill>
                          <a:latin typeface="Arial"/>
                          <a:ea typeface="ＭＳ Ｐゴシック"/>
                        </a:defRPr>
                      </a:lvl7pPr>
                      <a:lvl8pPr marL="3200400" algn="l" defTabSz="914400" rtl="0" eaLnBrk="1" latinLnBrk="0" hangingPunct="1">
                        <a:defRPr sz="1800" b="1" kern="1200">
                          <a:solidFill>
                            <a:schemeClr val="lt1"/>
                          </a:solidFill>
                          <a:latin typeface="Arial"/>
                          <a:ea typeface="ＭＳ Ｐゴシック"/>
                        </a:defRPr>
                      </a:lvl8pPr>
                      <a:lvl9pPr marL="3657600" algn="l" defTabSz="914400" rtl="0" eaLnBrk="1" latinLnBrk="0" hangingPunct="1">
                        <a:defRPr sz="1800" b="1" kern="1200">
                          <a:solidFill>
                            <a:schemeClr val="lt1"/>
                          </a:solidFill>
                          <a:latin typeface="Arial"/>
                          <a:ea typeface="ＭＳ Ｐゴシック"/>
                        </a:defRPr>
                      </a:lvl9pPr>
                    </a:lstStyle>
                    <a:p>
                      <a:pPr algn="ctr">
                        <a:lnSpc>
                          <a:spcPct val="100000"/>
                        </a:lnSpc>
                        <a:spcBef>
                          <a:spcPts val="200"/>
                        </a:spcBef>
                      </a:pPr>
                      <a:r>
                        <a:rPr lang="en-US" sz="900" noProof="0" dirty="0" smtClean="0">
                          <a:latin typeface="+mn-lt"/>
                        </a:rPr>
                        <a:t>Proposed mitigation action</a:t>
                      </a:r>
                    </a:p>
                  </a:txBody>
                  <a:tcPr marL="36000" marR="36000" marT="36000" marB="36000" anchor="ctr">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r>
              <a:tr h="0">
                <a:tc rowSpan="2">
                  <a:txBody>
                    <a:bodyPr/>
                    <a:lstStyle>
                      <a:defPPr>
                        <a:defRPr lang="en-US"/>
                      </a:defPPr>
                      <a:lvl1pPr marL="0" algn="l" defTabSz="914400" rtl="0" eaLnBrk="1" latinLnBrk="0" hangingPunct="1">
                        <a:defRPr sz="1800" kern="1200">
                          <a:solidFill>
                            <a:schemeClr val="dk1"/>
                          </a:solidFill>
                          <a:latin typeface="Arial"/>
                          <a:ea typeface="ＭＳ Ｐゴシック"/>
                        </a:defRPr>
                      </a:lvl1pPr>
                      <a:lvl2pPr marL="457200" algn="l" defTabSz="914400" rtl="0" eaLnBrk="1" latinLnBrk="0" hangingPunct="1">
                        <a:defRPr sz="1800" kern="1200">
                          <a:solidFill>
                            <a:schemeClr val="dk1"/>
                          </a:solidFill>
                          <a:latin typeface="Arial"/>
                          <a:ea typeface="ＭＳ Ｐゴシック"/>
                        </a:defRPr>
                      </a:lvl2pPr>
                      <a:lvl3pPr marL="914400" algn="l" defTabSz="914400" rtl="0" eaLnBrk="1" latinLnBrk="0" hangingPunct="1">
                        <a:defRPr sz="1800" kern="1200">
                          <a:solidFill>
                            <a:schemeClr val="dk1"/>
                          </a:solidFill>
                          <a:latin typeface="Arial"/>
                          <a:ea typeface="ＭＳ Ｐゴシック"/>
                        </a:defRPr>
                      </a:lvl3pPr>
                      <a:lvl4pPr marL="1371600" algn="l" defTabSz="914400" rtl="0" eaLnBrk="1" latinLnBrk="0" hangingPunct="1">
                        <a:defRPr sz="1800" kern="1200">
                          <a:solidFill>
                            <a:schemeClr val="dk1"/>
                          </a:solidFill>
                          <a:latin typeface="Arial"/>
                          <a:ea typeface="ＭＳ Ｐゴシック"/>
                        </a:defRPr>
                      </a:lvl4pPr>
                      <a:lvl5pPr marL="1828800" algn="l" defTabSz="914400" rtl="0" eaLnBrk="1" latinLnBrk="0" hangingPunct="1">
                        <a:defRPr sz="1800" kern="1200">
                          <a:solidFill>
                            <a:schemeClr val="dk1"/>
                          </a:solidFill>
                          <a:latin typeface="Arial"/>
                          <a:ea typeface="ＭＳ Ｐゴシック"/>
                        </a:defRPr>
                      </a:lvl5pPr>
                      <a:lvl6pPr marL="2286000" algn="l" defTabSz="914400" rtl="0" eaLnBrk="1" latinLnBrk="0" hangingPunct="1">
                        <a:defRPr sz="1800" kern="1200">
                          <a:solidFill>
                            <a:schemeClr val="dk1"/>
                          </a:solidFill>
                          <a:latin typeface="Arial"/>
                          <a:ea typeface="ＭＳ Ｐゴシック"/>
                        </a:defRPr>
                      </a:lvl6pPr>
                      <a:lvl7pPr marL="2743200" algn="l" defTabSz="914400" rtl="0" eaLnBrk="1" latinLnBrk="0" hangingPunct="1">
                        <a:defRPr sz="1800" kern="1200">
                          <a:solidFill>
                            <a:schemeClr val="dk1"/>
                          </a:solidFill>
                          <a:latin typeface="Arial"/>
                          <a:ea typeface="ＭＳ Ｐゴシック"/>
                        </a:defRPr>
                      </a:lvl7pPr>
                      <a:lvl8pPr marL="3200400" algn="l" defTabSz="914400" rtl="0" eaLnBrk="1" latinLnBrk="0" hangingPunct="1">
                        <a:defRPr sz="1800" kern="1200">
                          <a:solidFill>
                            <a:schemeClr val="dk1"/>
                          </a:solidFill>
                          <a:latin typeface="Arial"/>
                          <a:ea typeface="ＭＳ Ｐゴシック"/>
                        </a:defRPr>
                      </a:lvl8pPr>
                      <a:lvl9pPr marL="3657600" algn="l" defTabSz="914400" rtl="0" eaLnBrk="1" latinLnBrk="0" hangingPunct="1">
                        <a:defRPr sz="1800" kern="1200">
                          <a:solidFill>
                            <a:schemeClr val="dk1"/>
                          </a:solidFill>
                          <a:latin typeface="Arial"/>
                          <a:ea typeface="ＭＳ Ｐゴシック"/>
                        </a:defRPr>
                      </a:lvl9pPr>
                    </a:lstStyle>
                    <a:p>
                      <a:pPr>
                        <a:lnSpc>
                          <a:spcPct val="100000"/>
                        </a:lnSpc>
                        <a:spcBef>
                          <a:spcPts val="300"/>
                        </a:spcBef>
                      </a:pPr>
                      <a:r>
                        <a:rPr lang="en-US" sz="900" b="1" noProof="0" dirty="0" err="1" smtClean="0">
                          <a:solidFill>
                            <a:schemeClr val="accent3"/>
                          </a:solidFill>
                          <a:latin typeface="+mn-lt"/>
                          <a:cs typeface="Arial" pitchFamily="34" charset="0"/>
                        </a:rPr>
                        <a:t>Em-ployees</a:t>
                      </a:r>
                      <a:endParaRPr lang="en-US" sz="900" b="1" noProof="0" dirty="0" smtClean="0">
                        <a:solidFill>
                          <a:schemeClr val="accent3"/>
                        </a:solidFill>
                        <a:latin typeface="+mn-lt"/>
                        <a:cs typeface="Arial" pitchFamily="34" charset="0"/>
                      </a:endParaRPr>
                    </a:p>
                    <a:p>
                      <a:pPr>
                        <a:lnSpc>
                          <a:spcPct val="100000"/>
                        </a:lnSpc>
                        <a:spcBef>
                          <a:spcPts val="300"/>
                        </a:spcBef>
                      </a:pPr>
                      <a:endParaRPr lang="en-US" sz="900" b="1" noProof="0" dirty="0">
                        <a:solidFill>
                          <a:schemeClr val="accent3"/>
                        </a:solidFill>
                        <a:latin typeface="+mn-lt"/>
                        <a:cs typeface="Arial" pitchFamily="34" charset="0"/>
                      </a:endParaRP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defPPr>
                        <a:defRPr lang="en-US"/>
                      </a:defPPr>
                      <a:lvl1pPr marL="0" algn="l" defTabSz="914400" rtl="0" eaLnBrk="1" latinLnBrk="0" hangingPunct="1">
                        <a:defRPr sz="1800" kern="1200">
                          <a:solidFill>
                            <a:schemeClr val="dk1"/>
                          </a:solidFill>
                          <a:latin typeface="Arial"/>
                          <a:ea typeface="ＭＳ Ｐゴシック"/>
                        </a:defRPr>
                      </a:lvl1pPr>
                      <a:lvl2pPr marL="457200" algn="l" defTabSz="914400" rtl="0" eaLnBrk="1" latinLnBrk="0" hangingPunct="1">
                        <a:defRPr sz="1800" kern="1200">
                          <a:solidFill>
                            <a:schemeClr val="dk1"/>
                          </a:solidFill>
                          <a:latin typeface="Arial"/>
                          <a:ea typeface="ＭＳ Ｐゴシック"/>
                        </a:defRPr>
                      </a:lvl2pPr>
                      <a:lvl3pPr marL="914400" algn="l" defTabSz="914400" rtl="0" eaLnBrk="1" latinLnBrk="0" hangingPunct="1">
                        <a:defRPr sz="1800" kern="1200">
                          <a:solidFill>
                            <a:schemeClr val="dk1"/>
                          </a:solidFill>
                          <a:latin typeface="Arial"/>
                          <a:ea typeface="ＭＳ Ｐゴシック"/>
                        </a:defRPr>
                      </a:lvl3pPr>
                      <a:lvl4pPr marL="1371600" algn="l" defTabSz="914400" rtl="0" eaLnBrk="1" latinLnBrk="0" hangingPunct="1">
                        <a:defRPr sz="1800" kern="1200">
                          <a:solidFill>
                            <a:schemeClr val="dk1"/>
                          </a:solidFill>
                          <a:latin typeface="Arial"/>
                          <a:ea typeface="ＭＳ Ｐゴシック"/>
                        </a:defRPr>
                      </a:lvl4pPr>
                      <a:lvl5pPr marL="1828800" algn="l" defTabSz="914400" rtl="0" eaLnBrk="1" latinLnBrk="0" hangingPunct="1">
                        <a:defRPr sz="1800" kern="1200">
                          <a:solidFill>
                            <a:schemeClr val="dk1"/>
                          </a:solidFill>
                          <a:latin typeface="Arial"/>
                          <a:ea typeface="ＭＳ Ｐゴシック"/>
                        </a:defRPr>
                      </a:lvl5pPr>
                      <a:lvl6pPr marL="2286000" algn="l" defTabSz="914400" rtl="0" eaLnBrk="1" latinLnBrk="0" hangingPunct="1">
                        <a:defRPr sz="1800" kern="1200">
                          <a:solidFill>
                            <a:schemeClr val="dk1"/>
                          </a:solidFill>
                          <a:latin typeface="Arial"/>
                          <a:ea typeface="ＭＳ Ｐゴシック"/>
                        </a:defRPr>
                      </a:lvl6pPr>
                      <a:lvl7pPr marL="2743200" algn="l" defTabSz="914400" rtl="0" eaLnBrk="1" latinLnBrk="0" hangingPunct="1">
                        <a:defRPr sz="1800" kern="1200">
                          <a:solidFill>
                            <a:schemeClr val="dk1"/>
                          </a:solidFill>
                          <a:latin typeface="Arial"/>
                          <a:ea typeface="ＭＳ Ｐゴシック"/>
                        </a:defRPr>
                      </a:lvl7pPr>
                      <a:lvl8pPr marL="3200400" algn="l" defTabSz="914400" rtl="0" eaLnBrk="1" latinLnBrk="0" hangingPunct="1">
                        <a:defRPr sz="1800" kern="1200">
                          <a:solidFill>
                            <a:schemeClr val="dk1"/>
                          </a:solidFill>
                          <a:latin typeface="Arial"/>
                          <a:ea typeface="ＭＳ Ｐゴシック"/>
                        </a:defRPr>
                      </a:lvl8pPr>
                      <a:lvl9pPr marL="3657600" algn="l" defTabSz="914400" rtl="0" eaLnBrk="1" latinLnBrk="0" hangingPunct="1">
                        <a:defRPr sz="1800" kern="1200">
                          <a:solidFill>
                            <a:schemeClr val="dk1"/>
                          </a:solidFill>
                          <a:latin typeface="Arial"/>
                          <a:ea typeface="ＭＳ Ｐゴシック"/>
                        </a:defRPr>
                      </a:lvl9pPr>
                    </a:lstStyle>
                    <a:p>
                      <a:pPr marL="0" marR="0" lvl="0" indent="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None/>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Lost/Demotivated key-personnel </a:t>
                      </a: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defPPr>
                        <a:defRPr lang="en-US"/>
                      </a:defPPr>
                      <a:lvl1pPr marL="0" algn="l" defTabSz="914400" rtl="0" eaLnBrk="1" latinLnBrk="0" hangingPunct="1">
                        <a:defRPr sz="1800" kern="1200">
                          <a:solidFill>
                            <a:schemeClr val="dk1"/>
                          </a:solidFill>
                          <a:latin typeface="Arial"/>
                          <a:ea typeface="ＭＳ Ｐゴシック"/>
                        </a:defRPr>
                      </a:lvl1pPr>
                      <a:lvl2pPr marL="457200" algn="l" defTabSz="914400" rtl="0" eaLnBrk="1" latinLnBrk="0" hangingPunct="1">
                        <a:defRPr sz="1800" kern="1200">
                          <a:solidFill>
                            <a:schemeClr val="dk1"/>
                          </a:solidFill>
                          <a:latin typeface="Arial"/>
                          <a:ea typeface="ＭＳ Ｐゴシック"/>
                        </a:defRPr>
                      </a:lvl2pPr>
                      <a:lvl3pPr marL="914400" algn="l" defTabSz="914400" rtl="0" eaLnBrk="1" latinLnBrk="0" hangingPunct="1">
                        <a:defRPr sz="1800" kern="1200">
                          <a:solidFill>
                            <a:schemeClr val="dk1"/>
                          </a:solidFill>
                          <a:latin typeface="Arial"/>
                          <a:ea typeface="ＭＳ Ｐゴシック"/>
                        </a:defRPr>
                      </a:lvl3pPr>
                      <a:lvl4pPr marL="1371600" algn="l" defTabSz="914400" rtl="0" eaLnBrk="1" latinLnBrk="0" hangingPunct="1">
                        <a:defRPr sz="1800" kern="1200">
                          <a:solidFill>
                            <a:schemeClr val="dk1"/>
                          </a:solidFill>
                          <a:latin typeface="Arial"/>
                          <a:ea typeface="ＭＳ Ｐゴシック"/>
                        </a:defRPr>
                      </a:lvl4pPr>
                      <a:lvl5pPr marL="1828800" algn="l" defTabSz="914400" rtl="0" eaLnBrk="1" latinLnBrk="0" hangingPunct="1">
                        <a:defRPr sz="1800" kern="1200">
                          <a:solidFill>
                            <a:schemeClr val="dk1"/>
                          </a:solidFill>
                          <a:latin typeface="Arial"/>
                          <a:ea typeface="ＭＳ Ｐゴシック"/>
                        </a:defRPr>
                      </a:lvl5pPr>
                      <a:lvl6pPr marL="2286000" algn="l" defTabSz="914400" rtl="0" eaLnBrk="1" latinLnBrk="0" hangingPunct="1">
                        <a:defRPr sz="1800" kern="1200">
                          <a:solidFill>
                            <a:schemeClr val="dk1"/>
                          </a:solidFill>
                          <a:latin typeface="Arial"/>
                          <a:ea typeface="ＭＳ Ｐゴシック"/>
                        </a:defRPr>
                      </a:lvl6pPr>
                      <a:lvl7pPr marL="2743200" algn="l" defTabSz="914400" rtl="0" eaLnBrk="1" latinLnBrk="0" hangingPunct="1">
                        <a:defRPr sz="1800" kern="1200">
                          <a:solidFill>
                            <a:schemeClr val="dk1"/>
                          </a:solidFill>
                          <a:latin typeface="Arial"/>
                          <a:ea typeface="ＭＳ Ｐゴシック"/>
                        </a:defRPr>
                      </a:lvl7pPr>
                      <a:lvl8pPr marL="3200400" algn="l" defTabSz="914400" rtl="0" eaLnBrk="1" latinLnBrk="0" hangingPunct="1">
                        <a:defRPr sz="1800" kern="1200">
                          <a:solidFill>
                            <a:schemeClr val="dk1"/>
                          </a:solidFill>
                          <a:latin typeface="Arial"/>
                          <a:ea typeface="ＭＳ Ｐゴシック"/>
                        </a:defRPr>
                      </a:lvl8pPr>
                      <a:lvl9pPr marL="3657600" algn="l" defTabSz="914400" rtl="0" eaLnBrk="1" latinLnBrk="0" hangingPunct="1">
                        <a:defRPr sz="1800" kern="1200">
                          <a:solidFill>
                            <a:schemeClr val="dk1"/>
                          </a:solidFill>
                          <a:latin typeface="Arial"/>
                          <a:ea typeface="ＭＳ Ｐゴシック"/>
                        </a:defRPr>
                      </a:lvl9pPr>
                    </a:lstStyle>
                    <a:p>
                      <a:pPr marL="216000" indent="-216000">
                        <a:lnSpc>
                          <a:spcPct val="100000"/>
                        </a:lnSpc>
                        <a:spcBef>
                          <a:spcPts val="400"/>
                        </a:spcBef>
                        <a:buClr>
                          <a:schemeClr val="tx2"/>
                        </a:buClr>
                        <a:buFont typeface="Univers for KPMG Light" panose="020B0403020202020204" pitchFamily="34" charset="0"/>
                        <a:buChar char="—"/>
                      </a:pPr>
                      <a:endParaRPr lang="en-US" sz="900" noProof="0" dirty="0">
                        <a:latin typeface="+mn-lt"/>
                      </a:endParaRP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defPPr>
                        <a:defRPr lang="en-US"/>
                      </a:defPPr>
                      <a:lvl1pPr marL="0" algn="l" defTabSz="914400" rtl="0" eaLnBrk="1" latinLnBrk="0" hangingPunct="1">
                        <a:defRPr sz="1800" kern="1200">
                          <a:solidFill>
                            <a:schemeClr val="dk1"/>
                          </a:solidFill>
                          <a:latin typeface="Arial"/>
                          <a:ea typeface="ＭＳ Ｐゴシック"/>
                        </a:defRPr>
                      </a:lvl1pPr>
                      <a:lvl2pPr marL="457200" algn="l" defTabSz="914400" rtl="0" eaLnBrk="1" latinLnBrk="0" hangingPunct="1">
                        <a:defRPr sz="1800" kern="1200">
                          <a:solidFill>
                            <a:schemeClr val="dk1"/>
                          </a:solidFill>
                          <a:latin typeface="Arial"/>
                          <a:ea typeface="ＭＳ Ｐゴシック"/>
                        </a:defRPr>
                      </a:lvl2pPr>
                      <a:lvl3pPr marL="914400" algn="l" defTabSz="914400" rtl="0" eaLnBrk="1" latinLnBrk="0" hangingPunct="1">
                        <a:defRPr sz="1800" kern="1200">
                          <a:solidFill>
                            <a:schemeClr val="dk1"/>
                          </a:solidFill>
                          <a:latin typeface="Arial"/>
                          <a:ea typeface="ＭＳ Ｐゴシック"/>
                        </a:defRPr>
                      </a:lvl3pPr>
                      <a:lvl4pPr marL="1371600" algn="l" defTabSz="914400" rtl="0" eaLnBrk="1" latinLnBrk="0" hangingPunct="1">
                        <a:defRPr sz="1800" kern="1200">
                          <a:solidFill>
                            <a:schemeClr val="dk1"/>
                          </a:solidFill>
                          <a:latin typeface="Arial"/>
                          <a:ea typeface="ＭＳ Ｐゴシック"/>
                        </a:defRPr>
                      </a:lvl4pPr>
                      <a:lvl5pPr marL="1828800" algn="l" defTabSz="914400" rtl="0" eaLnBrk="1" latinLnBrk="0" hangingPunct="1">
                        <a:defRPr sz="1800" kern="1200">
                          <a:solidFill>
                            <a:schemeClr val="dk1"/>
                          </a:solidFill>
                          <a:latin typeface="Arial"/>
                          <a:ea typeface="ＭＳ Ｐゴシック"/>
                        </a:defRPr>
                      </a:lvl5pPr>
                      <a:lvl6pPr marL="2286000" algn="l" defTabSz="914400" rtl="0" eaLnBrk="1" latinLnBrk="0" hangingPunct="1">
                        <a:defRPr sz="1800" kern="1200">
                          <a:solidFill>
                            <a:schemeClr val="dk1"/>
                          </a:solidFill>
                          <a:latin typeface="Arial"/>
                          <a:ea typeface="ＭＳ Ｐゴシック"/>
                        </a:defRPr>
                      </a:lvl6pPr>
                      <a:lvl7pPr marL="2743200" algn="l" defTabSz="914400" rtl="0" eaLnBrk="1" latinLnBrk="0" hangingPunct="1">
                        <a:defRPr sz="1800" kern="1200">
                          <a:solidFill>
                            <a:schemeClr val="dk1"/>
                          </a:solidFill>
                          <a:latin typeface="Arial"/>
                          <a:ea typeface="ＭＳ Ｐゴシック"/>
                        </a:defRPr>
                      </a:lvl7pPr>
                      <a:lvl8pPr marL="3200400" algn="l" defTabSz="914400" rtl="0" eaLnBrk="1" latinLnBrk="0" hangingPunct="1">
                        <a:defRPr sz="1800" kern="1200">
                          <a:solidFill>
                            <a:schemeClr val="dk1"/>
                          </a:solidFill>
                          <a:latin typeface="Arial"/>
                          <a:ea typeface="ＭＳ Ｐゴシック"/>
                        </a:defRPr>
                      </a:lvl8pPr>
                      <a:lvl9pPr marL="3657600" algn="l" defTabSz="914400" rtl="0" eaLnBrk="1" latinLnBrk="0" hangingPunct="1">
                        <a:defRPr sz="1800" kern="1200">
                          <a:solidFill>
                            <a:schemeClr val="dk1"/>
                          </a:solidFill>
                          <a:latin typeface="Arial"/>
                          <a:ea typeface="ＭＳ Ｐゴシック"/>
                        </a:defRPr>
                      </a:lvl9pPr>
                    </a:lstStyle>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Clear communication of roles &amp; perspectives</a:t>
                      </a:r>
                    </a:p>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Creation of valuable positions by responsibilities</a:t>
                      </a:r>
                    </a:p>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Team events, communication, active involvement</a:t>
                      </a:r>
                    </a:p>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Identification of key employees and development of personalized engagements</a:t>
                      </a:r>
                    </a:p>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Customized integration into [Buyer] structure</a:t>
                      </a:r>
                    </a:p>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Risk analysis and development of customized People Engagement plans</a:t>
                      </a:r>
                    </a:p>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Accentuating the preservation of [Target] sites</a:t>
                      </a: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46320">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None/>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Manage personal resources overload</a:t>
                      </a: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400"/>
                        </a:spcBef>
                        <a:buClr>
                          <a:schemeClr val="tx2"/>
                        </a:buClr>
                        <a:buFont typeface="Univers for KPMG Light" panose="020B0403020202020204" pitchFamily="34" charset="0"/>
                        <a:buChar char="—"/>
                      </a:pPr>
                      <a:endParaRPr lang="en-US" sz="900" noProof="0" dirty="0">
                        <a:latin typeface="+mn-lt"/>
                      </a:endParaRP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Identification of overload and clear prioritization of tasks</a:t>
                      </a: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46320">
                <a:tc rowSpan="3">
                  <a:txBody>
                    <a:bodyPr/>
                    <a:lstStyle/>
                    <a:p>
                      <a:pPr>
                        <a:lnSpc>
                          <a:spcPct val="100000"/>
                        </a:lnSpc>
                        <a:spcBef>
                          <a:spcPts val="300"/>
                        </a:spcBef>
                      </a:pPr>
                      <a:r>
                        <a:rPr lang="en-US" sz="900" b="1" noProof="0" dirty="0" smtClean="0">
                          <a:solidFill>
                            <a:schemeClr val="accent3"/>
                          </a:solidFill>
                          <a:latin typeface="+mn-lt"/>
                          <a:cs typeface="Arial" pitchFamily="34" charset="0"/>
                        </a:rPr>
                        <a:t>Other</a:t>
                      </a:r>
                      <a:endParaRPr lang="en-US" sz="900" b="1" noProof="0" dirty="0">
                        <a:solidFill>
                          <a:schemeClr val="accent3"/>
                        </a:solidFill>
                        <a:latin typeface="+mn-lt"/>
                        <a:cs typeface="Arial" pitchFamily="34" charset="0"/>
                      </a:endParaRP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None/>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Business Plan risk: Revenue shift leads to overcapacities</a:t>
                      </a: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400"/>
                        </a:spcBef>
                        <a:buClr>
                          <a:schemeClr val="tx2"/>
                        </a:buClr>
                        <a:buFont typeface="Univers for KPMG Light" panose="020B0403020202020204" pitchFamily="34" charset="0"/>
                        <a:buChar char="—"/>
                      </a:pPr>
                      <a:endParaRPr lang="en-US" sz="900" noProof="0" dirty="0">
                        <a:latin typeface="+mn-lt"/>
                      </a:endParaRP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Rolling personnel planning on [Target]’s side (quantitative and qualitative)</a:t>
                      </a: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46320">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marL="18000" marR="18000" marT="18000" marB="0">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None/>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Loss or delay of revenue impacts due to exportability constraints</a:t>
                      </a: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indent="-216000">
                        <a:lnSpc>
                          <a:spcPct val="100000"/>
                        </a:lnSpc>
                        <a:spcBef>
                          <a:spcPts val="400"/>
                        </a:spcBef>
                        <a:buClr>
                          <a:schemeClr val="tx2"/>
                        </a:buClr>
                        <a:buFont typeface="Univers for KPMG Light" panose="020B0403020202020204" pitchFamily="34" charset="0"/>
                        <a:buChar char="—"/>
                      </a:pPr>
                      <a:endParaRPr lang="en-US" sz="900" noProof="0" dirty="0">
                        <a:latin typeface="+mn-lt"/>
                      </a:endParaRP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Utilize strong [Buyer] support in export</a:t>
                      </a: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46320">
                <a:tc vMerge="1">
                  <a:txBody>
                    <a:bodyPr/>
                    <a:lstStyle/>
                    <a:p>
                      <a:pPr>
                        <a:lnSpc>
                          <a:spcPct val="100000"/>
                        </a:lnSpc>
                        <a:spcBef>
                          <a:spcPts val="300"/>
                        </a:spcBef>
                      </a:pPr>
                      <a:endParaRPr lang="en-US" sz="1000" b="1" noProof="0" dirty="0">
                        <a:solidFill>
                          <a:schemeClr val="accent4"/>
                        </a:solidFill>
                        <a:latin typeface="Arial" pitchFamily="34" charset="0"/>
                        <a:cs typeface="Arial" pitchFamily="34" charset="0"/>
                      </a:endParaRPr>
                    </a:p>
                  </a:txBody>
                  <a:tcPr marL="18000" marR="18000" marT="18000" marB="0">
                    <a:lnL w="6350" cap="flat" cmpd="sng" algn="ctr">
                      <a:solidFill>
                        <a:srgbClr val="00336E"/>
                      </a:solidFill>
                      <a:prstDash val="solid"/>
                      <a:round/>
                      <a:headEnd type="none" w="med" len="med"/>
                      <a:tailEnd type="none" w="med" len="med"/>
                    </a:lnL>
                    <a:lnR w="6350" cap="flat" cmpd="sng" algn="ctr">
                      <a:solidFill>
                        <a:srgbClr val="00336E"/>
                      </a:solidFill>
                      <a:prstDash val="solid"/>
                      <a:round/>
                      <a:headEnd type="none" w="med" len="med"/>
                      <a:tailEnd type="none" w="med" len="med"/>
                    </a:lnR>
                    <a:lnT w="6350" cap="flat" cmpd="sng" algn="ctr">
                      <a:solidFill>
                        <a:srgbClr val="00336E"/>
                      </a:solidFill>
                      <a:prstDash val="solid"/>
                      <a:round/>
                      <a:headEnd type="none" w="med" len="med"/>
                      <a:tailEnd type="none" w="med" len="med"/>
                    </a:lnT>
                    <a:lnB w="6350" cap="flat" cmpd="sng" algn="ctr">
                      <a:solidFill>
                        <a:srgbClr val="00336E"/>
                      </a:solidFill>
                      <a:prstDash val="solid"/>
                      <a:round/>
                      <a:headEnd type="none" w="med" len="med"/>
                      <a:tailEnd type="none" w="med" len="med"/>
                    </a:lnB>
                    <a:lnTlToBr w="12700" cmpd="sng">
                      <a:noFill/>
                      <a:prstDash val="solid"/>
                    </a:lnTlToBr>
                    <a:lnBlToTr w="12700" cmpd="sng">
                      <a:noFill/>
                      <a:prstDash val="solid"/>
                    </a:lnBlToTr>
                    <a:solidFill>
                      <a:srgbClr val="E6F0FF"/>
                    </a:solidFill>
                  </a:tcPr>
                </a:tc>
                <a:tc>
                  <a:txBody>
                    <a:bodyPr/>
                    <a:lstStyle/>
                    <a:p>
                      <a:pPr marL="0" marR="0" lvl="0" indent="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None/>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Integration too ambitious on the timeline</a:t>
                      </a: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normalizeH="0" baseline="0" noProof="0" dirty="0">
                        <a:ln>
                          <a:noFill/>
                        </a:ln>
                        <a:solidFill>
                          <a:schemeClr val="tx1"/>
                        </a:solidFill>
                        <a:effectLst/>
                        <a:latin typeface="+mn-lt"/>
                        <a:ea typeface="宋体" pitchFamily="2" charset="-122"/>
                        <a:cs typeface="+mn-cs"/>
                      </a:endParaRP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216000" marR="0" lvl="0" indent="-216000" algn="l" defTabSz="914400" rtl="0" eaLnBrk="1" fontAlgn="auto" latinLnBrk="0" hangingPunct="1">
                        <a:lnSpc>
                          <a:spcPct val="100000"/>
                        </a:lnSpc>
                        <a:spcBef>
                          <a:spcPts val="400"/>
                        </a:spcBef>
                        <a:spcAft>
                          <a:spcPts val="0"/>
                        </a:spcAft>
                        <a:buClr>
                          <a:schemeClr val="tx2"/>
                        </a:buClr>
                        <a:buSzTx/>
                        <a:buFont typeface="Univers for KPMG Light" panose="020B0403020202020204" pitchFamily="34" charset="0"/>
                        <a:buChar char="—"/>
                        <a:tabLst/>
                        <a:defRPr/>
                      </a:pPr>
                      <a:r>
                        <a:rPr kumimoji="0" lang="en-US" sz="900" b="0" i="0" u="none" strike="noStrike" kern="1200" cap="none" normalizeH="0" baseline="0" noProof="0" dirty="0" smtClean="0">
                          <a:ln>
                            <a:noFill/>
                          </a:ln>
                          <a:solidFill>
                            <a:schemeClr val="tx1"/>
                          </a:solidFill>
                          <a:effectLst/>
                          <a:latin typeface="+mn-lt"/>
                          <a:ea typeface="宋体" pitchFamily="2" charset="-122"/>
                          <a:cs typeface="+mn-cs"/>
                        </a:rPr>
                        <a:t>Main targets: the fulfillment of the M&amp;A business case and the stabilization of daily business</a:t>
                      </a:r>
                    </a:p>
                  </a:txBody>
                  <a:tcPr marL="36000" marR="36000" marT="36000" marB="36000">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sp>
        <p:nvSpPr>
          <p:cNvPr id="27" name="Oval 7"/>
          <p:cNvSpPr>
            <a:spLocks noChangeArrowheads="1"/>
          </p:cNvSpPr>
          <p:nvPr>
            <p:custDataLst>
              <p:tags r:id="rId1"/>
            </p:custDataLst>
          </p:nvPr>
        </p:nvSpPr>
        <p:spPr bwMode="gray">
          <a:xfrm>
            <a:off x="5892383" y="2352796"/>
            <a:ext cx="213875" cy="213875"/>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67" name="Arc 31"/>
          <p:cNvSpPr/>
          <p:nvPr>
            <p:custDataLst>
              <p:tags r:id="rId2"/>
            </p:custDataLst>
          </p:nvPr>
        </p:nvSpPr>
        <p:spPr bwMode="gray">
          <a:xfrm>
            <a:off x="2478454" y="6094900"/>
            <a:ext cx="104773" cy="104773"/>
          </a:xfrm>
          <a:prstGeom prst="arc">
            <a:avLst>
              <a:gd name="adj1" fmla="val 16200000"/>
              <a:gd name="adj2" fmla="val 0"/>
            </a:avLst>
          </a:prstGeom>
          <a:solidFill>
            <a:srgbClr val="153A63"/>
          </a:solidFill>
          <a:ln w="9525">
            <a:solidFill>
              <a:srgbClr val="153A63"/>
            </a:solidFill>
            <a:headEnd type="none"/>
            <a:tailEnd type="none"/>
          </a:ln>
          <a:effectLst/>
        </p:spPr>
        <p:style>
          <a:lnRef idx="1">
            <a:schemeClr val="accent1"/>
          </a:lnRef>
          <a:fillRef idx="0">
            <a:schemeClr val="accent1"/>
          </a:fillRef>
          <a:effectRef idx="0">
            <a:schemeClr val="accent1"/>
          </a:effectRef>
          <a:fontRef idx="minor">
            <a:schemeClr val="tx1"/>
          </a:fontRef>
        </p:style>
        <p:txBody>
          <a:bodyPr lIns="91395" tIns="45696" rIns="91395" bIns="45696" anchor="ctr"/>
          <a:lstStyle/>
          <a:p>
            <a:pPr algn="ctr">
              <a:defRPr/>
            </a:pPr>
            <a:endParaRPr lang="en-US" dirty="0"/>
          </a:p>
        </p:txBody>
      </p:sp>
      <p:sp>
        <p:nvSpPr>
          <p:cNvPr id="69" name="Arc 31"/>
          <p:cNvSpPr/>
          <p:nvPr>
            <p:custDataLst>
              <p:tags r:id="rId3"/>
            </p:custDataLst>
          </p:nvPr>
        </p:nvSpPr>
        <p:spPr bwMode="gray">
          <a:xfrm>
            <a:off x="3430954" y="6094900"/>
            <a:ext cx="104773" cy="104773"/>
          </a:xfrm>
          <a:prstGeom prst="arc">
            <a:avLst>
              <a:gd name="adj1" fmla="val 16200000"/>
              <a:gd name="adj2" fmla="val 5400000"/>
            </a:avLst>
          </a:prstGeom>
          <a:solidFill>
            <a:srgbClr val="153A63"/>
          </a:solidFill>
          <a:ln w="9525">
            <a:solidFill>
              <a:srgbClr val="153A63"/>
            </a:solidFill>
            <a:headEnd type="none"/>
            <a:tailEnd type="none"/>
          </a:ln>
          <a:effectLst/>
        </p:spPr>
        <p:style>
          <a:lnRef idx="1">
            <a:schemeClr val="accent1"/>
          </a:lnRef>
          <a:fillRef idx="0">
            <a:schemeClr val="accent1"/>
          </a:fillRef>
          <a:effectRef idx="0">
            <a:schemeClr val="accent1"/>
          </a:effectRef>
          <a:fontRef idx="minor">
            <a:schemeClr val="tx1"/>
          </a:fontRef>
        </p:style>
        <p:txBody>
          <a:bodyPr lIns="91395" tIns="45696" rIns="91395" bIns="45696" anchor="ctr"/>
          <a:lstStyle/>
          <a:p>
            <a:pPr algn="ctr">
              <a:defRPr/>
            </a:pPr>
            <a:endParaRPr lang="en-US" dirty="0"/>
          </a:p>
        </p:txBody>
      </p:sp>
      <p:sp>
        <p:nvSpPr>
          <p:cNvPr id="71" name="Textfeld 24"/>
          <p:cNvSpPr txBox="1">
            <a:spLocks noChangeArrowheads="1"/>
          </p:cNvSpPr>
          <p:nvPr/>
        </p:nvSpPr>
        <p:spPr bwMode="auto">
          <a:xfrm>
            <a:off x="2630854" y="6093313"/>
            <a:ext cx="163512" cy="107950"/>
          </a:xfrm>
          <a:prstGeom prst="rect">
            <a:avLst/>
          </a:prstGeom>
          <a:noFill/>
          <a:ln w="9525">
            <a:noFill/>
            <a:miter lim="800000"/>
            <a:headEnd/>
            <a:tailEnd/>
          </a:ln>
        </p:spPr>
        <p:txBody>
          <a:bodyPr wrap="none" lIns="0" tIns="0" rIns="0" bIns="0">
            <a:spAutoFit/>
          </a:bodyPr>
          <a:lstStyle/>
          <a:p>
            <a:r>
              <a:rPr lang="en-US" sz="700" dirty="0" smtClean="0"/>
              <a:t>Low</a:t>
            </a:r>
            <a:endParaRPr lang="en-US" sz="700" dirty="0"/>
          </a:p>
        </p:txBody>
      </p:sp>
      <p:sp>
        <p:nvSpPr>
          <p:cNvPr id="72" name="Textfeld 25"/>
          <p:cNvSpPr txBox="1">
            <a:spLocks noChangeArrowheads="1"/>
          </p:cNvSpPr>
          <p:nvPr/>
        </p:nvSpPr>
        <p:spPr bwMode="auto">
          <a:xfrm>
            <a:off x="3567479" y="6093313"/>
            <a:ext cx="319087" cy="107950"/>
          </a:xfrm>
          <a:prstGeom prst="rect">
            <a:avLst/>
          </a:prstGeom>
          <a:noFill/>
          <a:ln w="9525">
            <a:noFill/>
            <a:miter lim="800000"/>
            <a:headEnd/>
            <a:tailEnd/>
          </a:ln>
        </p:spPr>
        <p:txBody>
          <a:bodyPr wrap="none" lIns="0" tIns="0" rIns="0" bIns="0">
            <a:spAutoFit/>
          </a:bodyPr>
          <a:lstStyle/>
          <a:p>
            <a:r>
              <a:rPr lang="en-US" sz="700" dirty="0" smtClean="0"/>
              <a:t>Medium</a:t>
            </a:r>
            <a:endParaRPr lang="en-US" sz="700" dirty="0"/>
          </a:p>
        </p:txBody>
      </p:sp>
      <p:sp>
        <p:nvSpPr>
          <p:cNvPr id="73" name="Textfeld 26"/>
          <p:cNvSpPr txBox="1">
            <a:spLocks noChangeArrowheads="1"/>
          </p:cNvSpPr>
          <p:nvPr/>
        </p:nvSpPr>
        <p:spPr bwMode="auto">
          <a:xfrm>
            <a:off x="4564429" y="6093313"/>
            <a:ext cx="182562" cy="107950"/>
          </a:xfrm>
          <a:prstGeom prst="rect">
            <a:avLst/>
          </a:prstGeom>
          <a:noFill/>
          <a:ln w="9525">
            <a:noFill/>
            <a:miter lim="800000"/>
            <a:headEnd/>
            <a:tailEnd/>
          </a:ln>
        </p:spPr>
        <p:txBody>
          <a:bodyPr wrap="none" lIns="0" tIns="0" rIns="0" bIns="0">
            <a:spAutoFit/>
          </a:bodyPr>
          <a:lstStyle/>
          <a:p>
            <a:r>
              <a:rPr lang="en-US" sz="700" dirty="0" smtClean="0"/>
              <a:t>High</a:t>
            </a:r>
            <a:endParaRPr lang="en-US" sz="700" dirty="0"/>
          </a:p>
        </p:txBody>
      </p:sp>
      <p:sp>
        <p:nvSpPr>
          <p:cNvPr id="74" name="Oval 7"/>
          <p:cNvSpPr>
            <a:spLocks noChangeArrowheads="1"/>
          </p:cNvSpPr>
          <p:nvPr>
            <p:custDataLst>
              <p:tags r:id="rId4"/>
            </p:custDataLst>
          </p:nvPr>
        </p:nvSpPr>
        <p:spPr bwMode="gray">
          <a:xfrm>
            <a:off x="4421554" y="6094900"/>
            <a:ext cx="111633" cy="111633"/>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grpSp>
        <p:nvGrpSpPr>
          <p:cNvPr id="75" name="Group 87"/>
          <p:cNvGrpSpPr/>
          <p:nvPr>
            <p:custDataLst>
              <p:tags r:id="rId5"/>
            </p:custDataLst>
          </p:nvPr>
        </p:nvGrpSpPr>
        <p:grpSpPr>
          <a:xfrm>
            <a:off x="2478454" y="6094900"/>
            <a:ext cx="111633" cy="111633"/>
            <a:chOff x="2059308" y="3428126"/>
            <a:chExt cx="360000" cy="360000"/>
          </a:xfrm>
        </p:grpSpPr>
        <p:sp>
          <p:nvSpPr>
            <p:cNvPr id="76" name="Oval 7"/>
            <p:cNvSpPr>
              <a:spLocks noChangeArrowheads="1"/>
            </p:cNvSpPr>
            <p:nvPr/>
          </p:nvSpPr>
          <p:spPr bwMode="gray">
            <a:xfrm>
              <a:off x="2059308" y="3428126"/>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77" name="Pie 89"/>
            <p:cNvSpPr/>
            <p:nvPr/>
          </p:nvSpPr>
          <p:spPr>
            <a:xfrm>
              <a:off x="2059308" y="3428126"/>
              <a:ext cx="360000" cy="360000"/>
            </a:xfrm>
            <a:prstGeom prst="pi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grpSp>
        <p:nvGrpSpPr>
          <p:cNvPr id="78" name="Group 90"/>
          <p:cNvGrpSpPr/>
          <p:nvPr>
            <p:custDataLst>
              <p:tags r:id="rId6"/>
            </p:custDataLst>
          </p:nvPr>
        </p:nvGrpSpPr>
        <p:grpSpPr>
          <a:xfrm>
            <a:off x="3430954" y="6094900"/>
            <a:ext cx="111633" cy="111633"/>
            <a:chOff x="2059308" y="2722059"/>
            <a:chExt cx="360000" cy="360000"/>
          </a:xfrm>
        </p:grpSpPr>
        <p:sp>
          <p:nvSpPr>
            <p:cNvPr id="79" name="Oval 7"/>
            <p:cNvSpPr>
              <a:spLocks noChangeArrowheads="1"/>
            </p:cNvSpPr>
            <p:nvPr/>
          </p:nvSpPr>
          <p:spPr bwMode="gray">
            <a:xfrm>
              <a:off x="2059308" y="2722059"/>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80" name="Pie 92"/>
            <p:cNvSpPr/>
            <p:nvPr/>
          </p:nvSpPr>
          <p:spPr>
            <a:xfrm>
              <a:off x="2059308" y="2722059"/>
              <a:ext cx="360000" cy="360000"/>
            </a:xfrm>
            <a:prstGeom prst="pie">
              <a:avLst>
                <a:gd name="adj1" fmla="val 5413746"/>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grpSp>
        <p:nvGrpSpPr>
          <p:cNvPr id="89" name="Group 87"/>
          <p:cNvGrpSpPr/>
          <p:nvPr>
            <p:custDataLst>
              <p:tags r:id="rId7"/>
            </p:custDataLst>
          </p:nvPr>
        </p:nvGrpSpPr>
        <p:grpSpPr>
          <a:xfrm>
            <a:off x="5892383" y="3365981"/>
            <a:ext cx="213875" cy="213875"/>
            <a:chOff x="2059308" y="3428126"/>
            <a:chExt cx="360000" cy="360000"/>
          </a:xfrm>
        </p:grpSpPr>
        <p:sp>
          <p:nvSpPr>
            <p:cNvPr id="90" name="Oval 7"/>
            <p:cNvSpPr>
              <a:spLocks noChangeArrowheads="1"/>
            </p:cNvSpPr>
            <p:nvPr/>
          </p:nvSpPr>
          <p:spPr bwMode="gray">
            <a:xfrm>
              <a:off x="2059308" y="3428126"/>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91" name="Pie 89"/>
            <p:cNvSpPr/>
            <p:nvPr/>
          </p:nvSpPr>
          <p:spPr>
            <a:xfrm>
              <a:off x="2059308" y="3428126"/>
              <a:ext cx="360000" cy="360000"/>
            </a:xfrm>
            <a:prstGeom prst="pi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grpSp>
        <p:nvGrpSpPr>
          <p:cNvPr id="92" name="Group 87"/>
          <p:cNvGrpSpPr/>
          <p:nvPr>
            <p:custDataLst>
              <p:tags r:id="rId8"/>
            </p:custDataLst>
          </p:nvPr>
        </p:nvGrpSpPr>
        <p:grpSpPr>
          <a:xfrm>
            <a:off x="5892383" y="4047155"/>
            <a:ext cx="213875" cy="213875"/>
            <a:chOff x="2059308" y="3428126"/>
            <a:chExt cx="360000" cy="360000"/>
          </a:xfrm>
        </p:grpSpPr>
        <p:sp>
          <p:nvSpPr>
            <p:cNvPr id="93" name="Oval 7"/>
            <p:cNvSpPr>
              <a:spLocks noChangeArrowheads="1"/>
            </p:cNvSpPr>
            <p:nvPr/>
          </p:nvSpPr>
          <p:spPr bwMode="gray">
            <a:xfrm>
              <a:off x="2059308" y="3428126"/>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94" name="Pie 89"/>
            <p:cNvSpPr/>
            <p:nvPr/>
          </p:nvSpPr>
          <p:spPr>
            <a:xfrm>
              <a:off x="2059308" y="3428126"/>
              <a:ext cx="360000" cy="360000"/>
            </a:xfrm>
            <a:prstGeom prst="pi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grpSp>
        <p:nvGrpSpPr>
          <p:cNvPr id="43" name="Group 87"/>
          <p:cNvGrpSpPr/>
          <p:nvPr>
            <p:custDataLst>
              <p:tags r:id="rId9"/>
            </p:custDataLst>
          </p:nvPr>
        </p:nvGrpSpPr>
        <p:grpSpPr>
          <a:xfrm>
            <a:off x="5892383" y="3717193"/>
            <a:ext cx="213875" cy="213875"/>
            <a:chOff x="2059308" y="3428126"/>
            <a:chExt cx="360000" cy="360000"/>
          </a:xfrm>
        </p:grpSpPr>
        <p:sp>
          <p:nvSpPr>
            <p:cNvPr id="44" name="Oval 7"/>
            <p:cNvSpPr>
              <a:spLocks noChangeArrowheads="1"/>
            </p:cNvSpPr>
            <p:nvPr/>
          </p:nvSpPr>
          <p:spPr bwMode="gray">
            <a:xfrm>
              <a:off x="2059308" y="3428126"/>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45" name="Pie 89"/>
            <p:cNvSpPr/>
            <p:nvPr/>
          </p:nvSpPr>
          <p:spPr>
            <a:xfrm>
              <a:off x="2059308" y="3428126"/>
              <a:ext cx="360000" cy="360000"/>
            </a:xfrm>
            <a:prstGeom prst="pi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grpSp>
        <p:nvGrpSpPr>
          <p:cNvPr id="46" name="Group 90"/>
          <p:cNvGrpSpPr/>
          <p:nvPr>
            <p:custDataLst>
              <p:tags r:id="rId10"/>
            </p:custDataLst>
          </p:nvPr>
        </p:nvGrpSpPr>
        <p:grpSpPr>
          <a:xfrm>
            <a:off x="5892383" y="4399698"/>
            <a:ext cx="213875" cy="213875"/>
            <a:chOff x="2059308" y="2722059"/>
            <a:chExt cx="360000" cy="360000"/>
          </a:xfrm>
        </p:grpSpPr>
        <p:sp>
          <p:nvSpPr>
            <p:cNvPr id="47" name="Oval 7"/>
            <p:cNvSpPr>
              <a:spLocks noChangeArrowheads="1"/>
            </p:cNvSpPr>
            <p:nvPr/>
          </p:nvSpPr>
          <p:spPr bwMode="gray">
            <a:xfrm>
              <a:off x="2059308" y="2722059"/>
              <a:ext cx="360000" cy="360000"/>
            </a:xfrm>
            <a:prstGeom prst="ellipse">
              <a:avLst/>
            </a:prstGeom>
            <a:solidFill>
              <a:schemeClr val="tx2"/>
            </a:solidFill>
            <a:ln w="6350">
              <a:noFill/>
              <a:round/>
              <a:headEnd/>
              <a:tailEnd/>
            </a:ln>
            <a:effectLst/>
          </p:spPr>
          <p:txBody>
            <a:bodyPr wrap="none" lIns="0" tIns="0" rIns="0" bIns="0" anchor="ctr"/>
            <a:lstStyle/>
            <a:p>
              <a:pPr defTabSz="410291"/>
              <a:endParaRPr lang="en-US" sz="900" dirty="0">
                <a:cs typeface="Arial" pitchFamily="34" charset="0"/>
              </a:endParaRPr>
            </a:p>
          </p:txBody>
        </p:sp>
        <p:sp>
          <p:nvSpPr>
            <p:cNvPr id="48" name="Pie 92"/>
            <p:cNvSpPr/>
            <p:nvPr/>
          </p:nvSpPr>
          <p:spPr>
            <a:xfrm>
              <a:off x="2059308" y="2722059"/>
              <a:ext cx="360000" cy="360000"/>
            </a:xfrm>
            <a:prstGeom prst="pie">
              <a:avLst>
                <a:gd name="adj1" fmla="val 5413746"/>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tx1"/>
                </a:solidFill>
              </a:endParaRPr>
            </a:p>
          </p:txBody>
        </p:sp>
      </p:grpSp>
    </p:spTree>
    <p:extLst>
      <p:ext uri="{BB962C8B-B14F-4D97-AF65-F5344CB8AC3E}">
        <p14:creationId xmlns:p14="http://schemas.microsoft.com/office/powerpoint/2010/main" val="19162146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noProof="0" dirty="0"/>
              <a:t>Core statements:</a:t>
            </a:r>
          </a:p>
          <a:p>
            <a:pPr lvl="2"/>
            <a:r>
              <a:rPr lang="en-US" noProof="0" dirty="0"/>
              <a:t>Cascading project structure</a:t>
            </a:r>
          </a:p>
          <a:p>
            <a:pPr lvl="2"/>
            <a:r>
              <a:rPr lang="en-US" noProof="0" dirty="0"/>
              <a:t>Steering committee filled with Buyer, Seller and Target management</a:t>
            </a:r>
          </a:p>
          <a:p>
            <a:pPr lvl="2"/>
            <a:r>
              <a:rPr lang="en-US" noProof="0" dirty="0"/>
              <a:t>Dual </a:t>
            </a:r>
            <a:r>
              <a:rPr lang="en-US" noProof="0" dirty="0" err="1"/>
              <a:t>workstreams</a:t>
            </a:r>
            <a:r>
              <a:rPr lang="en-US" noProof="0" dirty="0"/>
              <a:t> with project members from Buyer and Target (if needed also Seller, e.g. in connection with SLAs)</a:t>
            </a:r>
          </a:p>
        </p:txBody>
      </p:sp>
      <p:sp>
        <p:nvSpPr>
          <p:cNvPr id="4" name="Titel 3"/>
          <p:cNvSpPr>
            <a:spLocks noGrp="1"/>
          </p:cNvSpPr>
          <p:nvPr>
            <p:ph type="title"/>
          </p:nvPr>
        </p:nvSpPr>
        <p:spPr/>
        <p:txBody>
          <a:bodyPr/>
          <a:lstStyle/>
          <a:p>
            <a:r>
              <a:rPr lang="en-US" noProof="0" dirty="0" smtClean="0"/>
              <a:t>7. What does the project management look like? (structure, roles, resources, responsibilities? (1/5)</a:t>
            </a:r>
            <a:endParaRPr lang="en-US" noProof="0" dirty="0"/>
          </a:p>
        </p:txBody>
      </p:sp>
      <p:sp>
        <p:nvSpPr>
          <p:cNvPr id="2" name="Textplatzhalter 1"/>
          <p:cNvSpPr>
            <a:spLocks noGrp="1"/>
          </p:cNvSpPr>
          <p:nvPr>
            <p:ph type="body" sz="quarter" idx="13"/>
          </p:nvPr>
        </p:nvSpPr>
        <p:spPr/>
        <p:txBody>
          <a:bodyPr/>
          <a:lstStyle/>
          <a:p>
            <a:r>
              <a:rPr lang="en-US" noProof="0" dirty="0"/>
              <a:t>Integration </a:t>
            </a:r>
            <a:r>
              <a:rPr lang="en-US" noProof="0" dirty="0" smtClean="0"/>
              <a:t>Blueprint</a:t>
            </a:r>
            <a:endParaRPr lang="en-US" noProof="0" dirty="0"/>
          </a:p>
        </p:txBody>
      </p:sp>
      <p:sp>
        <p:nvSpPr>
          <p:cNvPr id="122" name="Rechteck 23"/>
          <p:cNvSpPr>
            <a:spLocks noChangeArrowheads="1"/>
          </p:cNvSpPr>
          <p:nvPr/>
        </p:nvSpPr>
        <p:spPr bwMode="auto">
          <a:xfrm>
            <a:off x="3901138" y="1422013"/>
            <a:ext cx="5515912" cy="357188"/>
          </a:xfrm>
          <a:prstGeom prst="rect">
            <a:avLst/>
          </a:prstGeom>
          <a:solidFill>
            <a:schemeClr val="tx2"/>
          </a:solidFill>
          <a:ln w="19050">
            <a:noFill/>
            <a:miter lim="800000"/>
            <a:headEnd/>
            <a:tailEnd/>
          </a:ln>
        </p:spPr>
        <p:txBody>
          <a:bodyPr lIns="36000" tIns="54000" rIns="3600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a:ln>
                  <a:noFill/>
                </a:ln>
                <a:solidFill>
                  <a:srgbClr val="FFFFFF"/>
                </a:solidFill>
                <a:effectLst/>
                <a:uLnTx/>
                <a:uFillTx/>
              </a:rPr>
              <a:t>Steering Committee</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smtClean="0">
                <a:ln>
                  <a:noFill/>
                </a:ln>
                <a:solidFill>
                  <a:srgbClr val="FFFFFF"/>
                </a:solidFill>
                <a:effectLst/>
                <a:uLnTx/>
                <a:uFillTx/>
              </a:rPr>
              <a:t>Management of </a:t>
            </a:r>
            <a:r>
              <a:rPr lang="en-US" sz="900" kern="0" dirty="0">
                <a:solidFill>
                  <a:srgbClr val="FFFFFF"/>
                </a:solidFill>
              </a:rPr>
              <a:t>B</a:t>
            </a:r>
            <a:r>
              <a:rPr kumimoji="0" lang="en-US" sz="900" b="0" i="0" u="none" strike="noStrike" kern="0" cap="none" spc="0" normalizeH="0" baseline="0" noProof="0" dirty="0" err="1" smtClean="0">
                <a:ln>
                  <a:noFill/>
                </a:ln>
                <a:solidFill>
                  <a:srgbClr val="FFFFFF"/>
                </a:solidFill>
                <a:effectLst/>
                <a:uLnTx/>
                <a:uFillTx/>
              </a:rPr>
              <a:t>uyer</a:t>
            </a:r>
            <a:r>
              <a:rPr kumimoji="0" lang="en-US" sz="900" b="0" i="0" u="none" strike="noStrike" kern="0" cap="none" spc="0" normalizeH="0" baseline="0" noProof="0" dirty="0" smtClean="0">
                <a:ln>
                  <a:noFill/>
                </a:ln>
                <a:solidFill>
                  <a:srgbClr val="FFFFFF"/>
                </a:solidFill>
                <a:effectLst/>
                <a:uLnTx/>
                <a:uFillTx/>
              </a:rPr>
              <a:t>, Seller and Target </a:t>
            </a:r>
            <a:endParaRPr kumimoji="0" lang="en-US" sz="900" b="0" i="0" u="none" strike="noStrike" kern="0" cap="none" spc="0" normalizeH="0" baseline="0" noProof="0" dirty="0">
              <a:ln>
                <a:noFill/>
              </a:ln>
              <a:solidFill>
                <a:srgbClr val="FFFFFF"/>
              </a:solidFill>
              <a:effectLst/>
              <a:uLnTx/>
              <a:uFillTx/>
            </a:endParaRPr>
          </a:p>
        </p:txBody>
      </p:sp>
      <p:sp>
        <p:nvSpPr>
          <p:cNvPr id="123" name="Rechteck 23"/>
          <p:cNvSpPr>
            <a:spLocks noChangeArrowheads="1"/>
          </p:cNvSpPr>
          <p:nvPr/>
        </p:nvSpPr>
        <p:spPr bwMode="auto">
          <a:xfrm>
            <a:off x="2462488" y="2465002"/>
            <a:ext cx="2774260" cy="320675"/>
          </a:xfrm>
          <a:prstGeom prst="rect">
            <a:avLst/>
          </a:prstGeom>
          <a:solidFill>
            <a:srgbClr val="747678"/>
          </a:solidFill>
          <a:ln w="19050">
            <a:noFill/>
            <a:miter lim="800000"/>
            <a:headEnd/>
            <a:tailEnd/>
          </a:ln>
        </p:spPr>
        <p:txBody>
          <a:bodyPr lIns="36000" tIns="54000" rIns="3600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a:ln>
                  <a:noFill/>
                </a:ln>
                <a:solidFill>
                  <a:srgbClr val="FFFFFF"/>
                </a:solidFill>
                <a:effectLst/>
                <a:uLnTx/>
                <a:uFillTx/>
                <a:ea typeface="ＭＳ Ｐゴシック"/>
              </a:rPr>
              <a:t>Value Chain </a:t>
            </a:r>
            <a:r>
              <a:rPr kumimoji="0" lang="en-US" sz="900" b="1" i="0" u="none" strike="noStrike" kern="0" cap="none" spc="0" normalizeH="0" baseline="0" noProof="0" dirty="0" err="1" smtClean="0">
                <a:ln>
                  <a:noFill/>
                </a:ln>
                <a:solidFill>
                  <a:srgbClr val="FFFFFF"/>
                </a:solidFill>
                <a:effectLst/>
                <a:uLnTx/>
                <a:uFillTx/>
                <a:ea typeface="ＭＳ Ｐゴシック"/>
              </a:rPr>
              <a:t>Workstreams</a:t>
            </a:r>
            <a:endParaRPr kumimoji="0" lang="en-US" sz="900" b="1" i="0" u="none" strike="noStrike" kern="0" cap="none" spc="0" normalizeH="0" baseline="30000" noProof="0" dirty="0">
              <a:ln>
                <a:noFill/>
              </a:ln>
              <a:solidFill>
                <a:srgbClr val="FFFFFF"/>
              </a:solidFill>
              <a:effectLst/>
              <a:uLnTx/>
              <a:uFillTx/>
              <a:ea typeface="ＭＳ Ｐゴシック"/>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a:ln>
                  <a:noFill/>
                </a:ln>
                <a:solidFill>
                  <a:srgbClr val="FFFFFF"/>
                </a:solidFill>
                <a:effectLst/>
                <a:uLnTx/>
                <a:uFillTx/>
                <a:ea typeface="ＭＳ Ｐゴシック"/>
              </a:rPr>
              <a:t>KPMG: </a:t>
            </a:r>
            <a:r>
              <a:rPr kumimoji="0" lang="en-US" sz="900" b="1" i="0" u="none" strike="noStrike" kern="0" cap="none" spc="0" normalizeH="0" baseline="0" noProof="0" dirty="0" smtClean="0">
                <a:ln>
                  <a:noFill/>
                </a:ln>
                <a:solidFill>
                  <a:srgbClr val="FFFFFF"/>
                </a:solidFill>
                <a:effectLst/>
                <a:uLnTx/>
                <a:uFillTx/>
                <a:ea typeface="ＭＳ Ｐゴシック"/>
              </a:rPr>
              <a:t>N.N.</a:t>
            </a:r>
            <a:endParaRPr kumimoji="0" lang="en-US" sz="900" b="1" i="0" u="none" strike="noStrike" kern="0" cap="none" spc="0" normalizeH="0" baseline="0" noProof="0" dirty="0">
              <a:ln>
                <a:noFill/>
              </a:ln>
              <a:solidFill>
                <a:srgbClr val="FFFFFF"/>
              </a:solidFill>
              <a:effectLst/>
              <a:uLnTx/>
              <a:uFillTx/>
              <a:ea typeface="ＭＳ Ｐゴシック"/>
            </a:endParaRPr>
          </a:p>
        </p:txBody>
      </p:sp>
      <p:sp>
        <p:nvSpPr>
          <p:cNvPr id="139" name="Rechteck 23"/>
          <p:cNvSpPr>
            <a:spLocks noChangeArrowheads="1"/>
          </p:cNvSpPr>
          <p:nvPr/>
        </p:nvSpPr>
        <p:spPr bwMode="auto">
          <a:xfrm>
            <a:off x="5348918" y="2465002"/>
            <a:ext cx="4064219" cy="320675"/>
          </a:xfrm>
          <a:prstGeom prst="rect">
            <a:avLst/>
          </a:prstGeom>
          <a:solidFill>
            <a:srgbClr val="747678"/>
          </a:solidFill>
          <a:ln w="19050">
            <a:noFill/>
            <a:miter lim="800000"/>
            <a:headEnd/>
            <a:tailEnd/>
          </a:ln>
        </p:spPr>
        <p:txBody>
          <a:bodyPr lIns="36000" tIns="54000" rIns="3600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a:ln>
                  <a:noFill/>
                </a:ln>
                <a:solidFill>
                  <a:srgbClr val="FFFFFF"/>
                </a:solidFill>
                <a:effectLst/>
                <a:uLnTx/>
                <a:uFillTx/>
                <a:ea typeface="ＭＳ Ｐゴシック"/>
              </a:rPr>
              <a:t>Support Function </a:t>
            </a:r>
            <a:r>
              <a:rPr kumimoji="0" lang="en-US" sz="900" b="1" i="0" u="none" strike="noStrike" kern="0" cap="none" spc="0" normalizeH="0" baseline="0" noProof="0" dirty="0" err="1" smtClean="0">
                <a:ln>
                  <a:noFill/>
                </a:ln>
                <a:solidFill>
                  <a:srgbClr val="FFFFFF"/>
                </a:solidFill>
                <a:effectLst/>
                <a:uLnTx/>
                <a:uFillTx/>
                <a:ea typeface="ＭＳ Ｐゴシック"/>
              </a:rPr>
              <a:t>Workstreams</a:t>
            </a:r>
            <a:endParaRPr kumimoji="0" lang="en-US" sz="900" b="1" i="0" u="none" strike="noStrike" kern="0" cap="none" spc="0" normalizeH="0" baseline="0" noProof="0" dirty="0">
              <a:ln>
                <a:noFill/>
              </a:ln>
              <a:solidFill>
                <a:srgbClr val="FFFFFF"/>
              </a:solidFill>
              <a:effectLst/>
              <a:uLnTx/>
              <a:uFillTx/>
              <a:ea typeface="ＭＳ Ｐゴシック"/>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a:ln>
                  <a:noFill/>
                </a:ln>
                <a:solidFill>
                  <a:srgbClr val="FFFFFF"/>
                </a:solidFill>
                <a:effectLst/>
                <a:uLnTx/>
                <a:uFillTx/>
                <a:ea typeface="ＭＳ Ｐゴシック"/>
              </a:rPr>
              <a:t>KPMG: </a:t>
            </a:r>
            <a:r>
              <a:rPr kumimoji="0" lang="en-US" sz="900" b="1" i="0" u="none" strike="noStrike" kern="0" cap="none" spc="0" normalizeH="0" baseline="0" noProof="0" dirty="0" smtClean="0">
                <a:ln>
                  <a:noFill/>
                </a:ln>
                <a:solidFill>
                  <a:srgbClr val="FFFFFF"/>
                </a:solidFill>
                <a:effectLst/>
                <a:uLnTx/>
                <a:uFillTx/>
                <a:ea typeface="ＭＳ Ｐゴシック"/>
              </a:rPr>
              <a:t>N.N. </a:t>
            </a:r>
            <a:endParaRPr kumimoji="0" lang="en-US" sz="900" b="1" i="0" u="none" strike="noStrike" kern="0" cap="none" spc="0" normalizeH="0" baseline="0" noProof="0" dirty="0">
              <a:ln>
                <a:noFill/>
              </a:ln>
              <a:solidFill>
                <a:srgbClr val="FFFFFF"/>
              </a:solidFill>
              <a:effectLst/>
              <a:uLnTx/>
              <a:uFillTx/>
              <a:ea typeface="ＭＳ Ｐゴシック"/>
            </a:endParaRPr>
          </a:p>
        </p:txBody>
      </p:sp>
      <p:sp>
        <p:nvSpPr>
          <p:cNvPr id="140" name="Rechteck 23"/>
          <p:cNvSpPr>
            <a:spLocks noChangeArrowheads="1"/>
          </p:cNvSpPr>
          <p:nvPr/>
        </p:nvSpPr>
        <p:spPr bwMode="auto">
          <a:xfrm>
            <a:off x="4943279" y="1901440"/>
            <a:ext cx="4426816" cy="422275"/>
          </a:xfrm>
          <a:prstGeom prst="rect">
            <a:avLst/>
          </a:prstGeom>
          <a:solidFill>
            <a:schemeClr val="accent3"/>
          </a:solidFill>
          <a:ln w="19050">
            <a:noFill/>
            <a:miter lim="800000"/>
            <a:headEnd/>
            <a:tailEnd/>
          </a:ln>
        </p:spPr>
        <p:txBody>
          <a:bodyPr lIns="36000" tIns="54000" rIns="3600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a:ln>
                  <a:noFill/>
                </a:ln>
                <a:solidFill>
                  <a:schemeClr val="bg1"/>
                </a:solidFill>
                <a:effectLst/>
                <a:uLnTx/>
                <a:uFillTx/>
              </a:rPr>
              <a:t>Integration Leadership </a:t>
            </a:r>
            <a:r>
              <a:rPr kumimoji="0" lang="en-US" sz="900" b="1" i="0" u="none" strike="noStrike" kern="0" cap="none" spc="0" normalizeH="0" baseline="0" noProof="0" dirty="0" smtClean="0">
                <a:ln>
                  <a:noFill/>
                </a:ln>
                <a:solidFill>
                  <a:schemeClr val="bg1"/>
                </a:solidFill>
                <a:effectLst/>
                <a:uLnTx/>
                <a:uFillTx/>
              </a:rPr>
              <a:t>Team (operational)</a:t>
            </a:r>
            <a:endParaRPr lang="en-US" sz="900" kern="0" dirty="0">
              <a:solidFill>
                <a:schemeClr val="bg1"/>
              </a:solidFill>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800" i="0" u="none" strike="noStrike" kern="0" cap="none" spc="0" normalizeH="0" noProof="0" dirty="0" smtClean="0">
                <a:ln>
                  <a:noFill/>
                </a:ln>
                <a:solidFill>
                  <a:schemeClr val="bg1"/>
                </a:solidFill>
                <a:effectLst/>
                <a:uLnTx/>
                <a:uFillTx/>
              </a:rPr>
              <a:t>Representatives of Buyer, Seller and Target (Members of the Steering Committee can also be part of the operational Integration Leadership Team)</a:t>
            </a:r>
            <a:r>
              <a:rPr kumimoji="0" lang="en-US" sz="800" b="0" i="0" u="none" strike="noStrike" kern="0" cap="none" spc="0" normalizeH="0" baseline="0" noProof="0" dirty="0">
                <a:ln>
                  <a:noFill/>
                </a:ln>
                <a:solidFill>
                  <a:schemeClr val="bg1"/>
                </a:solidFill>
                <a:effectLst/>
                <a:uLnTx/>
                <a:uFillTx/>
              </a:rPr>
              <a:t>	</a:t>
            </a:r>
          </a:p>
        </p:txBody>
      </p:sp>
      <p:sp>
        <p:nvSpPr>
          <p:cNvPr id="141" name="Rechteck 23"/>
          <p:cNvSpPr>
            <a:spLocks noChangeArrowheads="1"/>
          </p:cNvSpPr>
          <p:nvPr/>
        </p:nvSpPr>
        <p:spPr bwMode="auto">
          <a:xfrm>
            <a:off x="3722448" y="1901440"/>
            <a:ext cx="1162138" cy="422275"/>
          </a:xfrm>
          <a:prstGeom prst="rect">
            <a:avLst/>
          </a:prstGeom>
          <a:solidFill>
            <a:schemeClr val="accent3"/>
          </a:solidFill>
          <a:ln w="19050">
            <a:noFill/>
            <a:miter lim="800000"/>
            <a:headEnd/>
            <a:tailEnd/>
          </a:ln>
        </p:spPr>
        <p:txBody>
          <a:bodyPr lIns="36000" tIns="54000" rIns="3600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a:ln>
                  <a:noFill/>
                </a:ln>
                <a:solidFill>
                  <a:schemeClr val="bg1"/>
                </a:solidFill>
                <a:effectLst/>
                <a:uLnTx/>
                <a:uFillTx/>
              </a:rPr>
              <a:t>KPMG </a:t>
            </a:r>
            <a:r>
              <a:rPr kumimoji="0" lang="en-US" sz="900" b="1" i="0" u="none" strike="noStrike" kern="0" cap="none" spc="0" normalizeH="0" baseline="0" noProof="0" dirty="0" err="1">
                <a:ln>
                  <a:noFill/>
                </a:ln>
                <a:solidFill>
                  <a:schemeClr val="bg1"/>
                </a:solidFill>
                <a:effectLst/>
                <a:uLnTx/>
                <a:uFillTx/>
              </a:rPr>
              <a:t>PMO</a:t>
            </a:r>
            <a:endParaRPr kumimoji="0" lang="en-US" sz="900" b="1" i="0" u="none" strike="noStrike" kern="0" cap="none" spc="0" normalizeH="0" baseline="0" noProof="0" dirty="0">
              <a:ln>
                <a:noFill/>
              </a:ln>
              <a:solidFill>
                <a:schemeClr val="bg1"/>
              </a:solidFill>
              <a:effectLst/>
              <a:uLnTx/>
              <a:uFillTx/>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smtClean="0">
                <a:ln>
                  <a:noFill/>
                </a:ln>
                <a:solidFill>
                  <a:schemeClr val="bg1"/>
                </a:solidFill>
                <a:effectLst/>
                <a:uLnTx/>
                <a:uFillTx/>
              </a:rPr>
              <a:t>…</a:t>
            </a:r>
            <a:endParaRPr kumimoji="0" lang="en-US" sz="900" b="0" i="0" u="none" strike="noStrike" kern="0" cap="none" spc="0" normalizeH="0" baseline="0" noProof="0" dirty="0">
              <a:ln>
                <a:noFill/>
              </a:ln>
              <a:solidFill>
                <a:schemeClr val="bg1"/>
              </a:solidFill>
              <a:effectLst/>
              <a:uLnTx/>
              <a:uFillTx/>
            </a:endParaRPr>
          </a:p>
        </p:txBody>
      </p:sp>
      <p:sp>
        <p:nvSpPr>
          <p:cNvPr id="142" name="Rechteck 23"/>
          <p:cNvSpPr>
            <a:spLocks noChangeArrowheads="1"/>
          </p:cNvSpPr>
          <p:nvPr/>
        </p:nvSpPr>
        <p:spPr bwMode="auto">
          <a:xfrm>
            <a:off x="2450749" y="1422013"/>
            <a:ext cx="1393000" cy="357188"/>
          </a:xfrm>
          <a:prstGeom prst="rect">
            <a:avLst/>
          </a:prstGeom>
          <a:solidFill>
            <a:schemeClr val="accent4"/>
          </a:solidFill>
          <a:ln w="19050">
            <a:noFill/>
            <a:miter lim="800000"/>
            <a:headEnd/>
            <a:tailEnd/>
          </a:ln>
        </p:spPr>
        <p:txBody>
          <a:bodyPr lIns="36000" tIns="54000" rIns="3600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a:ln>
                  <a:noFill/>
                </a:ln>
                <a:solidFill>
                  <a:schemeClr val="bg1"/>
                </a:solidFill>
                <a:effectLst/>
                <a:uLnTx/>
                <a:uFillTx/>
              </a:rPr>
              <a:t>KPMG Engagement </a:t>
            </a:r>
            <a:r>
              <a:rPr kumimoji="0" lang="en-US" sz="900" b="1" i="0" u="none" strike="noStrike" kern="0" cap="none" spc="0" normalizeH="0" baseline="0" noProof="0" dirty="0" smtClean="0">
                <a:ln>
                  <a:noFill/>
                </a:ln>
                <a:solidFill>
                  <a:schemeClr val="bg1"/>
                </a:solidFill>
                <a:effectLst/>
                <a:uLnTx/>
                <a:uFillTx/>
              </a:rPr>
              <a:t>Partner</a:t>
            </a:r>
            <a:endParaRPr kumimoji="0" lang="en-US" sz="900" b="0" i="0" u="none" strike="noStrike" kern="0" cap="none" spc="0" normalizeH="0" baseline="0" noProof="0" dirty="0">
              <a:ln>
                <a:noFill/>
              </a:ln>
              <a:solidFill>
                <a:schemeClr val="bg1"/>
              </a:solidFill>
              <a:effectLst/>
              <a:uLnTx/>
              <a:uFillTx/>
            </a:endParaRPr>
          </a:p>
        </p:txBody>
      </p:sp>
      <p:sp>
        <p:nvSpPr>
          <p:cNvPr id="143" name="Rechteck 23"/>
          <p:cNvSpPr>
            <a:spLocks noChangeArrowheads="1"/>
          </p:cNvSpPr>
          <p:nvPr/>
        </p:nvSpPr>
        <p:spPr bwMode="auto">
          <a:xfrm>
            <a:off x="2502922" y="1901440"/>
            <a:ext cx="1160833" cy="422275"/>
          </a:xfrm>
          <a:prstGeom prst="rect">
            <a:avLst/>
          </a:prstGeom>
          <a:solidFill>
            <a:schemeClr val="accent3"/>
          </a:solidFill>
          <a:ln w="19050">
            <a:noFill/>
            <a:miter lim="800000"/>
            <a:headEnd/>
            <a:tailEnd/>
          </a:ln>
        </p:spPr>
        <p:txBody>
          <a:bodyPr lIns="36000" tIns="54000" rIns="3600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a:ln>
                  <a:noFill/>
                </a:ln>
                <a:solidFill>
                  <a:schemeClr val="bg1"/>
                </a:solidFill>
                <a:effectLst/>
                <a:uLnTx/>
                <a:uFillTx/>
              </a:rPr>
              <a:t>KPMG </a:t>
            </a:r>
            <a:r>
              <a:rPr kumimoji="0" lang="en-US" sz="900" b="1" i="0" u="none" strike="noStrike" kern="0" cap="none" spc="0" normalizeH="0" baseline="0" noProof="0" dirty="0" smtClean="0">
                <a:ln>
                  <a:noFill/>
                </a:ln>
                <a:solidFill>
                  <a:schemeClr val="bg1"/>
                </a:solidFill>
                <a:effectLst/>
                <a:uLnTx/>
                <a:uFillTx/>
              </a:rPr>
              <a:t>Lead</a:t>
            </a:r>
            <a:endParaRPr lang="en-US" sz="900" kern="0" dirty="0">
              <a:solidFill>
                <a:schemeClr val="bg1"/>
              </a:solidFill>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chemeClr val="bg1"/>
                </a:solidFill>
                <a:effectLst/>
                <a:uLnTx/>
                <a:uFillTx/>
              </a:rPr>
              <a:t>….</a:t>
            </a:r>
            <a:endParaRPr kumimoji="0" lang="en-US" sz="900" b="1" i="0" u="none" strike="noStrike" kern="0" cap="none" spc="0" normalizeH="0" baseline="0" noProof="0" dirty="0">
              <a:ln>
                <a:noFill/>
              </a:ln>
              <a:solidFill>
                <a:schemeClr val="bg1"/>
              </a:solidFill>
              <a:effectLst/>
              <a:uLnTx/>
              <a:uFillTx/>
            </a:endParaRPr>
          </a:p>
        </p:txBody>
      </p:sp>
      <p:sp>
        <p:nvSpPr>
          <p:cNvPr id="144" name="Rechteck 24"/>
          <p:cNvSpPr>
            <a:spLocks noChangeArrowheads="1"/>
          </p:cNvSpPr>
          <p:nvPr/>
        </p:nvSpPr>
        <p:spPr bwMode="auto">
          <a:xfrm>
            <a:off x="3922007" y="3782628"/>
            <a:ext cx="639110" cy="597203"/>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45" name="Rechteck 24"/>
          <p:cNvSpPr>
            <a:spLocks noChangeArrowheads="1"/>
          </p:cNvSpPr>
          <p:nvPr/>
        </p:nvSpPr>
        <p:spPr bwMode="auto">
          <a:xfrm>
            <a:off x="4592420" y="3782628"/>
            <a:ext cx="637806" cy="597203"/>
          </a:xfrm>
          <a:prstGeom prst="rect">
            <a:avLst/>
          </a:prstGeom>
          <a:noFill/>
          <a:ln w="9525">
            <a:solidFill>
              <a:srgbClr val="747678"/>
            </a:solidFill>
            <a:miter lim="800000"/>
            <a:headEnd/>
            <a:tailEnd/>
          </a:ln>
        </p:spPr>
        <p:txBody>
          <a:bodyPr lIns="36000" tIns="54000" rIns="36000" bIns="54000" anchor="ctr"/>
          <a:lstStyle/>
          <a:p>
            <a:pPr marL="228600" lvl="0" indent="-22860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000000"/>
              </a:solidFill>
              <a:effectLst/>
              <a:uLnTx/>
              <a:uFillTx/>
            </a:endParaRPr>
          </a:p>
        </p:txBody>
      </p:sp>
      <p:sp>
        <p:nvSpPr>
          <p:cNvPr id="146" name="Rechteck 24"/>
          <p:cNvSpPr>
            <a:spLocks noChangeArrowheads="1"/>
          </p:cNvSpPr>
          <p:nvPr/>
        </p:nvSpPr>
        <p:spPr bwMode="auto">
          <a:xfrm>
            <a:off x="3922007" y="4603363"/>
            <a:ext cx="639110" cy="595699"/>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47" name="Rechteck 24"/>
          <p:cNvSpPr>
            <a:spLocks noChangeArrowheads="1"/>
          </p:cNvSpPr>
          <p:nvPr/>
        </p:nvSpPr>
        <p:spPr bwMode="auto">
          <a:xfrm>
            <a:off x="4591116" y="4603363"/>
            <a:ext cx="639110" cy="595699"/>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FF0000"/>
              </a:solidFill>
              <a:effectLst/>
              <a:uLnTx/>
              <a:uFillTx/>
            </a:endParaRPr>
          </a:p>
        </p:txBody>
      </p:sp>
      <p:sp>
        <p:nvSpPr>
          <p:cNvPr id="148" name="Rechteck 24"/>
          <p:cNvSpPr>
            <a:spLocks noChangeArrowheads="1"/>
          </p:cNvSpPr>
          <p:nvPr/>
        </p:nvSpPr>
        <p:spPr bwMode="auto">
          <a:xfrm>
            <a:off x="2450750" y="3782628"/>
            <a:ext cx="680848" cy="597203"/>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49" name="Rechteck 24"/>
          <p:cNvSpPr>
            <a:spLocks noChangeArrowheads="1"/>
          </p:cNvSpPr>
          <p:nvPr/>
        </p:nvSpPr>
        <p:spPr bwMode="auto">
          <a:xfrm>
            <a:off x="3191595" y="3782628"/>
            <a:ext cx="679544" cy="597203"/>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000000"/>
              </a:solidFill>
              <a:effectLst/>
              <a:uLnTx/>
              <a:uFillTx/>
            </a:endParaRPr>
          </a:p>
        </p:txBody>
      </p:sp>
      <p:sp>
        <p:nvSpPr>
          <p:cNvPr id="150" name="Rechteck 24"/>
          <p:cNvSpPr>
            <a:spLocks noChangeArrowheads="1"/>
          </p:cNvSpPr>
          <p:nvPr/>
        </p:nvSpPr>
        <p:spPr bwMode="auto">
          <a:xfrm>
            <a:off x="2450750" y="4606538"/>
            <a:ext cx="680848" cy="595699"/>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51" name="Rechteck 24"/>
          <p:cNvSpPr>
            <a:spLocks noChangeArrowheads="1"/>
          </p:cNvSpPr>
          <p:nvPr/>
        </p:nvSpPr>
        <p:spPr bwMode="auto">
          <a:xfrm>
            <a:off x="3191595" y="4606538"/>
            <a:ext cx="679544" cy="595699"/>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000000"/>
              </a:solidFill>
              <a:effectLst/>
              <a:uLnTx/>
              <a:uFillTx/>
            </a:endParaRPr>
          </a:p>
        </p:txBody>
      </p:sp>
      <p:sp>
        <p:nvSpPr>
          <p:cNvPr id="152" name="Rechteck 24"/>
          <p:cNvSpPr>
            <a:spLocks noChangeArrowheads="1"/>
          </p:cNvSpPr>
          <p:nvPr/>
        </p:nvSpPr>
        <p:spPr bwMode="auto">
          <a:xfrm>
            <a:off x="3922007" y="2974588"/>
            <a:ext cx="639110" cy="595699"/>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53" name="Rechteck 24"/>
          <p:cNvSpPr>
            <a:spLocks noChangeArrowheads="1"/>
          </p:cNvSpPr>
          <p:nvPr/>
        </p:nvSpPr>
        <p:spPr bwMode="auto">
          <a:xfrm>
            <a:off x="4591116" y="2974588"/>
            <a:ext cx="639110" cy="595699"/>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000000"/>
              </a:solidFill>
              <a:effectLst/>
              <a:uLnTx/>
              <a:uFillTx/>
            </a:endParaRPr>
          </a:p>
        </p:txBody>
      </p:sp>
      <p:sp>
        <p:nvSpPr>
          <p:cNvPr id="154" name="Rectangle 189"/>
          <p:cNvSpPr/>
          <p:nvPr/>
        </p:nvSpPr>
        <p:spPr>
          <a:xfrm>
            <a:off x="2466401" y="1853813"/>
            <a:ext cx="6946736" cy="515938"/>
          </a:xfrm>
          <a:prstGeom prst="rect">
            <a:avLst/>
          </a:prstGeom>
          <a:noFill/>
          <a:ln w="19050" cap="flat" cmpd="sng" algn="ctr">
            <a:solidFill>
              <a:schemeClr val="tx2"/>
            </a:solidFill>
            <a:prstDash val="dash"/>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solidFill>
                <a:srgbClr val="FFFFFF"/>
              </a:solidFill>
              <a:effectLst/>
              <a:uLnTx/>
              <a:uFillTx/>
              <a:latin typeface="Arial"/>
              <a:ea typeface="ＭＳ Ｐゴシック"/>
              <a:cs typeface="+mn-cs"/>
            </a:endParaRPr>
          </a:p>
        </p:txBody>
      </p:sp>
      <p:sp>
        <p:nvSpPr>
          <p:cNvPr id="155" name="Rechteck 24"/>
          <p:cNvSpPr>
            <a:spLocks noChangeArrowheads="1"/>
          </p:cNvSpPr>
          <p:nvPr/>
        </p:nvSpPr>
        <p:spPr bwMode="auto">
          <a:xfrm>
            <a:off x="5347614" y="5420926"/>
            <a:ext cx="639110" cy="595699"/>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56" name="Rechteck 24"/>
          <p:cNvSpPr>
            <a:spLocks noChangeArrowheads="1"/>
          </p:cNvSpPr>
          <p:nvPr/>
        </p:nvSpPr>
        <p:spPr bwMode="auto">
          <a:xfrm>
            <a:off x="5347614" y="4606538"/>
            <a:ext cx="639110" cy="597204"/>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57" name="Rechteck 24"/>
          <p:cNvSpPr>
            <a:spLocks noChangeArrowheads="1"/>
          </p:cNvSpPr>
          <p:nvPr/>
        </p:nvSpPr>
        <p:spPr bwMode="auto">
          <a:xfrm>
            <a:off x="6732787" y="5424101"/>
            <a:ext cx="639110" cy="595699"/>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58" name="Rechteck 24"/>
          <p:cNvSpPr>
            <a:spLocks noChangeArrowheads="1"/>
          </p:cNvSpPr>
          <p:nvPr/>
        </p:nvSpPr>
        <p:spPr bwMode="auto">
          <a:xfrm>
            <a:off x="8108831" y="3785801"/>
            <a:ext cx="639110" cy="595699"/>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59" name="Rechteck 24"/>
          <p:cNvSpPr>
            <a:spLocks noChangeArrowheads="1"/>
          </p:cNvSpPr>
          <p:nvPr/>
        </p:nvSpPr>
        <p:spPr bwMode="auto">
          <a:xfrm>
            <a:off x="6016723" y="5420926"/>
            <a:ext cx="639110" cy="595699"/>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000000"/>
              </a:solidFill>
              <a:effectLst/>
              <a:uLnTx/>
              <a:uFillTx/>
            </a:endParaRPr>
          </a:p>
        </p:txBody>
      </p:sp>
      <p:sp>
        <p:nvSpPr>
          <p:cNvPr id="160" name="Rechteck 24"/>
          <p:cNvSpPr>
            <a:spLocks noChangeArrowheads="1"/>
          </p:cNvSpPr>
          <p:nvPr/>
        </p:nvSpPr>
        <p:spPr bwMode="auto">
          <a:xfrm>
            <a:off x="6016723" y="4606538"/>
            <a:ext cx="639110" cy="597204"/>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000000"/>
              </a:solidFill>
              <a:effectLst/>
              <a:uLnTx/>
              <a:uFillTx/>
            </a:endParaRPr>
          </a:p>
        </p:txBody>
      </p:sp>
      <p:sp>
        <p:nvSpPr>
          <p:cNvPr id="161" name="Rechteck 24"/>
          <p:cNvSpPr>
            <a:spLocks noChangeArrowheads="1"/>
          </p:cNvSpPr>
          <p:nvPr/>
        </p:nvSpPr>
        <p:spPr bwMode="auto">
          <a:xfrm>
            <a:off x="7400593" y="5424101"/>
            <a:ext cx="639110" cy="595699"/>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FF0000"/>
              </a:solidFill>
              <a:effectLst/>
              <a:uLnTx/>
              <a:uFillTx/>
            </a:endParaRPr>
          </a:p>
        </p:txBody>
      </p:sp>
      <p:sp>
        <p:nvSpPr>
          <p:cNvPr id="162" name="Rechteck 24"/>
          <p:cNvSpPr>
            <a:spLocks noChangeArrowheads="1"/>
          </p:cNvSpPr>
          <p:nvPr/>
        </p:nvSpPr>
        <p:spPr bwMode="auto">
          <a:xfrm>
            <a:off x="8774028" y="3785801"/>
            <a:ext cx="639110" cy="595699"/>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FF0000"/>
              </a:solidFill>
              <a:effectLst/>
              <a:uLnTx/>
              <a:uFillTx/>
            </a:endParaRPr>
          </a:p>
        </p:txBody>
      </p:sp>
      <p:sp>
        <p:nvSpPr>
          <p:cNvPr id="163" name="Rechteck 24"/>
          <p:cNvSpPr>
            <a:spLocks noChangeArrowheads="1"/>
          </p:cNvSpPr>
          <p:nvPr/>
        </p:nvSpPr>
        <p:spPr bwMode="auto">
          <a:xfrm>
            <a:off x="6732787" y="2961888"/>
            <a:ext cx="637807" cy="595699"/>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64" name="Rechteck 24"/>
          <p:cNvSpPr>
            <a:spLocks noChangeArrowheads="1"/>
          </p:cNvSpPr>
          <p:nvPr/>
        </p:nvSpPr>
        <p:spPr bwMode="auto">
          <a:xfrm>
            <a:off x="6732787" y="3779451"/>
            <a:ext cx="637807" cy="595699"/>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65" name="Rechteck 24"/>
          <p:cNvSpPr>
            <a:spLocks noChangeArrowheads="1"/>
          </p:cNvSpPr>
          <p:nvPr/>
        </p:nvSpPr>
        <p:spPr bwMode="auto">
          <a:xfrm>
            <a:off x="6732787" y="4606538"/>
            <a:ext cx="637807" cy="597204"/>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66" name="Rechteck 24"/>
          <p:cNvSpPr>
            <a:spLocks noChangeArrowheads="1"/>
          </p:cNvSpPr>
          <p:nvPr/>
        </p:nvSpPr>
        <p:spPr bwMode="auto">
          <a:xfrm>
            <a:off x="8108831" y="5424101"/>
            <a:ext cx="637807" cy="595699"/>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67" name="Rechteck 24"/>
          <p:cNvSpPr>
            <a:spLocks noChangeArrowheads="1"/>
          </p:cNvSpPr>
          <p:nvPr/>
        </p:nvSpPr>
        <p:spPr bwMode="auto">
          <a:xfrm>
            <a:off x="7400593" y="2961888"/>
            <a:ext cx="639110" cy="595699"/>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000000"/>
              </a:solidFill>
              <a:effectLst/>
              <a:uLnTx/>
              <a:uFillTx/>
            </a:endParaRPr>
          </a:p>
        </p:txBody>
      </p:sp>
      <p:sp>
        <p:nvSpPr>
          <p:cNvPr id="168" name="Rechteck 24"/>
          <p:cNvSpPr>
            <a:spLocks noChangeArrowheads="1"/>
          </p:cNvSpPr>
          <p:nvPr/>
        </p:nvSpPr>
        <p:spPr bwMode="auto">
          <a:xfrm>
            <a:off x="7400593" y="3777863"/>
            <a:ext cx="639110" cy="595699"/>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000000"/>
              </a:solidFill>
              <a:effectLst/>
              <a:uLnTx/>
              <a:uFillTx/>
            </a:endParaRPr>
          </a:p>
        </p:txBody>
      </p:sp>
      <p:sp>
        <p:nvSpPr>
          <p:cNvPr id="169" name="Rechteck 24"/>
          <p:cNvSpPr>
            <a:spLocks noChangeArrowheads="1"/>
          </p:cNvSpPr>
          <p:nvPr/>
        </p:nvSpPr>
        <p:spPr bwMode="auto">
          <a:xfrm>
            <a:off x="7400593" y="4606538"/>
            <a:ext cx="639110" cy="597204"/>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000000"/>
              </a:solidFill>
              <a:effectLst/>
              <a:uLnTx/>
              <a:uFillTx/>
            </a:endParaRPr>
          </a:p>
        </p:txBody>
      </p:sp>
      <p:sp>
        <p:nvSpPr>
          <p:cNvPr id="170" name="Rechteck 24"/>
          <p:cNvSpPr>
            <a:spLocks noChangeArrowheads="1"/>
          </p:cNvSpPr>
          <p:nvPr/>
        </p:nvSpPr>
        <p:spPr bwMode="auto">
          <a:xfrm>
            <a:off x="8774028" y="5424101"/>
            <a:ext cx="639110" cy="595699"/>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FF0000"/>
              </a:solidFill>
              <a:effectLst/>
              <a:uLnTx/>
              <a:uFillTx/>
            </a:endParaRPr>
          </a:p>
        </p:txBody>
      </p:sp>
      <p:sp>
        <p:nvSpPr>
          <p:cNvPr id="171" name="Rechteck 24"/>
          <p:cNvSpPr>
            <a:spLocks noChangeArrowheads="1"/>
          </p:cNvSpPr>
          <p:nvPr/>
        </p:nvSpPr>
        <p:spPr bwMode="auto">
          <a:xfrm>
            <a:off x="8108831" y="2961888"/>
            <a:ext cx="639110" cy="595699"/>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72" name="Rechteck 24"/>
          <p:cNvSpPr>
            <a:spLocks noChangeArrowheads="1"/>
          </p:cNvSpPr>
          <p:nvPr/>
        </p:nvSpPr>
        <p:spPr bwMode="auto">
          <a:xfrm>
            <a:off x="8108831" y="4612888"/>
            <a:ext cx="639110" cy="597204"/>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73" name="Rechteck 24"/>
          <p:cNvSpPr>
            <a:spLocks noChangeArrowheads="1"/>
          </p:cNvSpPr>
          <p:nvPr/>
        </p:nvSpPr>
        <p:spPr bwMode="auto">
          <a:xfrm>
            <a:off x="8775332" y="2961888"/>
            <a:ext cx="637806" cy="595699"/>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sng" strike="noStrike" kern="0" cap="none" spc="0" normalizeH="0" baseline="0" noProof="0" dirty="0">
              <a:ln>
                <a:noFill/>
              </a:ln>
              <a:solidFill>
                <a:sysClr val="windowText" lastClr="000000"/>
              </a:solidFill>
              <a:effectLst/>
              <a:uLnTx/>
              <a:uFillTx/>
            </a:endParaRPr>
          </a:p>
        </p:txBody>
      </p:sp>
      <p:sp>
        <p:nvSpPr>
          <p:cNvPr id="174" name="Rechteck 24"/>
          <p:cNvSpPr>
            <a:spLocks noChangeArrowheads="1"/>
          </p:cNvSpPr>
          <p:nvPr/>
        </p:nvSpPr>
        <p:spPr bwMode="auto">
          <a:xfrm>
            <a:off x="8775332" y="4612888"/>
            <a:ext cx="637806" cy="597204"/>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FF0000"/>
              </a:solidFill>
              <a:effectLst/>
              <a:uLnTx/>
              <a:uFillTx/>
            </a:endParaRPr>
          </a:p>
        </p:txBody>
      </p:sp>
      <p:sp>
        <p:nvSpPr>
          <p:cNvPr id="175" name="TextBox 102"/>
          <p:cNvSpPr txBox="1">
            <a:spLocks noChangeArrowheads="1"/>
          </p:cNvSpPr>
          <p:nvPr/>
        </p:nvSpPr>
        <p:spPr bwMode="auto">
          <a:xfrm>
            <a:off x="2462488" y="1816324"/>
            <a:ext cx="298297" cy="138499"/>
          </a:xfrm>
          <a:prstGeom prst="rect">
            <a:avLst/>
          </a:prstGeom>
          <a:solidFill>
            <a:srgbClr val="FFFFFF"/>
          </a:solidFill>
          <a:ln w="9525">
            <a:noFill/>
            <a:miter lim="800000"/>
            <a:headEnd/>
            <a:tailEnd/>
          </a:ln>
        </p:spPr>
        <p:txBody>
          <a:bodyPr wrap="square" lIns="0" tIns="0" rIns="0" bIns="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smtClean="0">
                <a:ln>
                  <a:noFill/>
                </a:ln>
                <a:solidFill>
                  <a:schemeClr val="tx2"/>
                </a:solidFill>
                <a:effectLst/>
                <a:uLnTx/>
                <a:uFillTx/>
                <a:ea typeface="ＭＳ Ｐゴシック"/>
              </a:rPr>
              <a:t>PMO</a:t>
            </a:r>
            <a:endParaRPr kumimoji="0" lang="en-US" sz="900" b="0" i="0" u="none" strike="noStrike" kern="0" cap="none" spc="0" normalizeH="0" baseline="0" noProof="0" dirty="0">
              <a:ln>
                <a:noFill/>
              </a:ln>
              <a:solidFill>
                <a:schemeClr val="tx2"/>
              </a:solidFill>
              <a:effectLst/>
              <a:uLnTx/>
              <a:uFillTx/>
              <a:ea typeface="ＭＳ Ｐゴシック"/>
            </a:endParaRPr>
          </a:p>
        </p:txBody>
      </p:sp>
      <p:sp>
        <p:nvSpPr>
          <p:cNvPr id="177" name="Rechteck 24"/>
          <p:cNvSpPr>
            <a:spLocks noChangeArrowheads="1"/>
          </p:cNvSpPr>
          <p:nvPr/>
        </p:nvSpPr>
        <p:spPr bwMode="auto">
          <a:xfrm>
            <a:off x="2450750" y="2973003"/>
            <a:ext cx="680848" cy="597203"/>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78" name="Rechteck 24"/>
          <p:cNvSpPr>
            <a:spLocks noChangeArrowheads="1"/>
          </p:cNvSpPr>
          <p:nvPr/>
        </p:nvSpPr>
        <p:spPr bwMode="auto">
          <a:xfrm>
            <a:off x="3191595" y="2971413"/>
            <a:ext cx="679544" cy="597204"/>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sng" strike="noStrike" kern="0" cap="none" spc="0" normalizeH="0" baseline="0" noProof="0" dirty="0">
              <a:ln>
                <a:noFill/>
              </a:ln>
              <a:solidFill>
                <a:srgbClr val="000000"/>
              </a:solidFill>
              <a:effectLst/>
              <a:uLnTx/>
              <a:uFillTx/>
            </a:endParaRPr>
          </a:p>
        </p:txBody>
      </p:sp>
      <p:sp>
        <p:nvSpPr>
          <p:cNvPr id="180" name="Rechteck 24"/>
          <p:cNvSpPr>
            <a:spLocks noChangeArrowheads="1"/>
          </p:cNvSpPr>
          <p:nvPr/>
        </p:nvSpPr>
        <p:spPr bwMode="auto">
          <a:xfrm>
            <a:off x="5347614" y="2963478"/>
            <a:ext cx="639110" cy="597203"/>
          </a:xfrm>
          <a:prstGeom prst="rect">
            <a:avLst/>
          </a:prstGeom>
          <a:solidFill>
            <a:srgbClr val="FFFFFF"/>
          </a:solidFill>
          <a:ln w="9525">
            <a:solidFill>
              <a:srgbClr val="747678"/>
            </a:solidFill>
            <a:miter lim="800000"/>
            <a:headEnd/>
            <a:tailEnd/>
          </a:ln>
        </p:spPr>
        <p:txBody>
          <a:bodyPr lIns="36000" tIns="54000" rIns="3600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800" b="1" i="0" u="none" strike="noStrike" kern="0" cap="none" spc="0" normalizeH="0" baseline="0" noProof="0" dirty="0" smtClean="0">
                <a:ln>
                  <a:noFill/>
                </a:ln>
                <a:solidFill>
                  <a:schemeClr val="accent1"/>
                </a:solidFill>
                <a:effectLst/>
                <a:uLnTx/>
                <a:uFillTx/>
              </a:rPr>
              <a:t>Buyer</a:t>
            </a:r>
          </a:p>
          <a:p>
            <a:pPr lvl="0" algn="ctr"/>
            <a:r>
              <a:rPr lang="en-US" sz="800" b="1" kern="0" dirty="0" smtClean="0">
                <a:solidFill>
                  <a:srgbClr val="483698"/>
                </a:solidFill>
              </a:rPr>
              <a:t>Buyer</a:t>
            </a:r>
            <a:endParaRPr kumimoji="0" lang="en-US" sz="800" b="1" i="0" u="none" strike="noStrike" kern="0" cap="none" spc="0" normalizeH="0" baseline="0" noProof="0" dirty="0">
              <a:ln>
                <a:noFill/>
              </a:ln>
              <a:solidFill>
                <a:srgbClr val="483698"/>
              </a:solidFill>
              <a:effectLst/>
              <a:uLnTx/>
              <a:uFillTx/>
            </a:endParaRPr>
          </a:p>
        </p:txBody>
      </p:sp>
      <p:sp>
        <p:nvSpPr>
          <p:cNvPr id="181" name="Rechteck 24"/>
          <p:cNvSpPr>
            <a:spLocks noChangeArrowheads="1"/>
          </p:cNvSpPr>
          <p:nvPr/>
        </p:nvSpPr>
        <p:spPr bwMode="auto">
          <a:xfrm>
            <a:off x="6016723" y="2963478"/>
            <a:ext cx="639110" cy="597203"/>
          </a:xfrm>
          <a:prstGeom prst="rect">
            <a:avLst/>
          </a:prstGeom>
          <a:solidFill>
            <a:srgbClr val="FFFFFF"/>
          </a:solidFill>
          <a:ln w="9525">
            <a:solidFill>
              <a:srgbClr val="747678"/>
            </a:solidFill>
            <a:miter lim="800000"/>
            <a:headEnd/>
            <a:tailEnd/>
          </a:ln>
        </p:spPr>
        <p:txBody>
          <a:bodyPr lIns="36000" tIns="54000" rIns="3600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800" u="sng" kern="0" dirty="0" smtClean="0">
                <a:solidFill>
                  <a:sysClr val="windowText" lastClr="000000"/>
                </a:solidFill>
              </a:rPr>
              <a:t>Target</a:t>
            </a:r>
            <a:endParaRPr kumimoji="0" lang="en-US" sz="800" b="0" i="0" u="sng" strike="noStrike" kern="0" cap="none" spc="0" normalizeH="0" baseline="0" noProof="0" dirty="0" smtClean="0">
              <a:ln>
                <a:noFill/>
              </a:ln>
              <a:solidFill>
                <a:sysClr val="windowText" lastClr="000000"/>
              </a:solidFill>
              <a:effectLst/>
              <a:uLnTx/>
              <a:uFillTx/>
            </a:endParaRPr>
          </a:p>
        </p:txBody>
      </p:sp>
      <p:sp>
        <p:nvSpPr>
          <p:cNvPr id="183" name="Rechteck 24"/>
          <p:cNvSpPr>
            <a:spLocks noChangeArrowheads="1"/>
          </p:cNvSpPr>
          <p:nvPr/>
        </p:nvSpPr>
        <p:spPr bwMode="auto">
          <a:xfrm>
            <a:off x="5347614" y="3779451"/>
            <a:ext cx="637807" cy="595699"/>
          </a:xfrm>
          <a:prstGeom prst="rect">
            <a:avLst/>
          </a:prstGeom>
          <a:noFill/>
          <a:ln w="9525">
            <a:solidFill>
              <a:srgbClr val="747678"/>
            </a:solidFill>
            <a:miter lim="800000"/>
            <a:headEnd/>
            <a:tailEnd/>
          </a:ln>
        </p:spPr>
        <p:txBody>
          <a:bodyPr lIns="36000" tIns="54000" rIns="36000" bIns="54000" anchor="ctr"/>
          <a:lstStyle/>
          <a:p>
            <a:pPr lvl="0" algn="ctr">
              <a:defRPr/>
            </a:pPr>
            <a:r>
              <a:rPr lang="en-US" sz="800" b="1" kern="0" dirty="0" smtClean="0">
                <a:solidFill>
                  <a:schemeClr val="accent1"/>
                </a:solidFill>
              </a:rPr>
              <a:t>Buyer</a:t>
            </a:r>
          </a:p>
          <a:p>
            <a:pPr lvl="0" algn="ctr"/>
            <a:r>
              <a:rPr lang="en-US" sz="800" b="1" kern="0" dirty="0" smtClean="0">
                <a:solidFill>
                  <a:srgbClr val="483698"/>
                </a:solidFill>
              </a:rPr>
              <a:t>Buyer</a:t>
            </a:r>
            <a:endParaRPr lang="en-US" sz="800" b="1" kern="0" dirty="0">
              <a:solidFill>
                <a:srgbClr val="483698"/>
              </a:solidFill>
            </a:endParaRPr>
          </a:p>
        </p:txBody>
      </p:sp>
      <p:sp>
        <p:nvSpPr>
          <p:cNvPr id="184" name="Rechteck 24"/>
          <p:cNvSpPr>
            <a:spLocks noChangeArrowheads="1"/>
          </p:cNvSpPr>
          <p:nvPr/>
        </p:nvSpPr>
        <p:spPr bwMode="auto">
          <a:xfrm>
            <a:off x="6016723" y="3779451"/>
            <a:ext cx="639110" cy="595699"/>
          </a:xfrm>
          <a:prstGeom prst="rect">
            <a:avLst/>
          </a:prstGeom>
          <a:noFill/>
          <a:ln w="9525">
            <a:solidFill>
              <a:srgbClr val="747678"/>
            </a:solidFill>
            <a:miter lim="800000"/>
            <a:headEnd/>
            <a:tailEnd/>
          </a:ln>
        </p:spPr>
        <p:txBody>
          <a:bodyPr lIns="36000" tIns="54000" rIns="36000" bIns="54000" anchor="ctr"/>
          <a:lstStyle/>
          <a:p>
            <a:pPr lvl="0" algn="ctr"/>
            <a:r>
              <a:rPr lang="en-US" sz="800" u="sng" kern="0" dirty="0" smtClean="0">
                <a:solidFill>
                  <a:sysClr val="windowText" lastClr="000000"/>
                </a:solidFill>
              </a:rPr>
              <a:t>Target</a:t>
            </a:r>
            <a:endParaRPr kumimoji="0" lang="en-US" sz="800" b="0" i="0" u="none" strike="noStrike" kern="0" cap="none" spc="0" normalizeH="0" baseline="0" noProof="0" dirty="0">
              <a:ln>
                <a:noFill/>
              </a:ln>
              <a:solidFill>
                <a:srgbClr val="000000"/>
              </a:solidFill>
              <a:effectLst/>
              <a:uLnTx/>
              <a:uFillTx/>
            </a:endParaRPr>
          </a:p>
        </p:txBody>
      </p:sp>
      <p:sp>
        <p:nvSpPr>
          <p:cNvPr id="185" name="Rechteck 24"/>
          <p:cNvSpPr>
            <a:spLocks noChangeArrowheads="1"/>
          </p:cNvSpPr>
          <p:nvPr/>
        </p:nvSpPr>
        <p:spPr bwMode="auto">
          <a:xfrm>
            <a:off x="3922007" y="2844413"/>
            <a:ext cx="1308219" cy="134938"/>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effectLst/>
                <a:uLnTx/>
                <a:uFillTx/>
              </a:rPr>
              <a:t>Product </a:t>
            </a:r>
            <a:r>
              <a:rPr kumimoji="0" lang="en-US" sz="700" b="1" i="0" u="none" strike="noStrike" kern="0" cap="none" spc="0" normalizeH="0" baseline="0" noProof="0" dirty="0" smtClean="0">
                <a:ln>
                  <a:noFill/>
                </a:ln>
                <a:effectLst/>
                <a:uLnTx/>
                <a:uFillTx/>
              </a:rPr>
              <a:t>Support/ASS</a:t>
            </a:r>
            <a:endParaRPr kumimoji="0" lang="en-US" sz="700" b="1" i="0" u="none" strike="noStrike" kern="0" cap="none" spc="0" normalizeH="0" baseline="0" noProof="0" dirty="0">
              <a:ln>
                <a:noFill/>
              </a:ln>
              <a:effectLst/>
              <a:uLnTx/>
              <a:uFillTx/>
            </a:endParaRPr>
          </a:p>
        </p:txBody>
      </p:sp>
      <p:sp>
        <p:nvSpPr>
          <p:cNvPr id="186" name="Rechteck 24"/>
          <p:cNvSpPr>
            <a:spLocks noChangeArrowheads="1"/>
          </p:cNvSpPr>
          <p:nvPr/>
        </p:nvSpPr>
        <p:spPr bwMode="auto">
          <a:xfrm>
            <a:off x="6732787" y="2833303"/>
            <a:ext cx="1306915" cy="134937"/>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effectLst/>
                <a:uLnTx/>
                <a:uFillTx/>
              </a:rPr>
              <a:t>Finance</a:t>
            </a:r>
          </a:p>
        </p:txBody>
      </p:sp>
      <p:sp>
        <p:nvSpPr>
          <p:cNvPr id="187" name="Rechteck 24"/>
          <p:cNvSpPr>
            <a:spLocks noChangeArrowheads="1"/>
          </p:cNvSpPr>
          <p:nvPr/>
        </p:nvSpPr>
        <p:spPr bwMode="auto">
          <a:xfrm>
            <a:off x="8108831" y="2833303"/>
            <a:ext cx="1304307" cy="134937"/>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smtClean="0">
                <a:ln>
                  <a:noFill/>
                </a:ln>
                <a:effectLst/>
                <a:uLnTx/>
                <a:uFillTx/>
              </a:rPr>
              <a:t>Strategy</a:t>
            </a:r>
            <a:endParaRPr kumimoji="0" lang="en-US" sz="700" b="1" i="0" u="none" strike="noStrike" kern="0" cap="none" spc="0" normalizeH="0" baseline="0" noProof="0" dirty="0">
              <a:ln>
                <a:noFill/>
              </a:ln>
              <a:effectLst/>
              <a:uLnTx/>
              <a:uFillTx/>
            </a:endParaRPr>
          </a:p>
        </p:txBody>
      </p:sp>
      <p:sp>
        <p:nvSpPr>
          <p:cNvPr id="188" name="Rechteck 24"/>
          <p:cNvSpPr>
            <a:spLocks noChangeArrowheads="1"/>
          </p:cNvSpPr>
          <p:nvPr/>
        </p:nvSpPr>
        <p:spPr bwMode="auto">
          <a:xfrm>
            <a:off x="2450750" y="2844413"/>
            <a:ext cx="1420389" cy="134938"/>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smtClean="0">
                <a:ln>
                  <a:noFill/>
                </a:ln>
                <a:effectLst/>
                <a:uLnTx/>
                <a:uFillTx/>
              </a:rPr>
              <a:t>Purchasing/Sourcing</a:t>
            </a:r>
            <a:endParaRPr kumimoji="0" lang="en-US" sz="700" b="1" i="0" u="none" strike="noStrike" kern="0" cap="none" spc="0" normalizeH="0" baseline="0" noProof="0" dirty="0">
              <a:ln>
                <a:noFill/>
              </a:ln>
              <a:effectLst/>
              <a:uLnTx/>
              <a:uFillTx/>
            </a:endParaRPr>
          </a:p>
        </p:txBody>
      </p:sp>
      <p:sp>
        <p:nvSpPr>
          <p:cNvPr id="189" name="Rechteck 24"/>
          <p:cNvSpPr>
            <a:spLocks noChangeArrowheads="1"/>
          </p:cNvSpPr>
          <p:nvPr/>
        </p:nvSpPr>
        <p:spPr bwMode="auto">
          <a:xfrm>
            <a:off x="5347614" y="2834888"/>
            <a:ext cx="1308219" cy="134938"/>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effectLst/>
                <a:uLnTx/>
                <a:uFillTx/>
              </a:rPr>
              <a:t>Synergies</a:t>
            </a:r>
          </a:p>
        </p:txBody>
      </p:sp>
      <p:sp>
        <p:nvSpPr>
          <p:cNvPr id="190" name="Rechteck 24"/>
          <p:cNvSpPr>
            <a:spLocks noChangeArrowheads="1"/>
          </p:cNvSpPr>
          <p:nvPr/>
        </p:nvSpPr>
        <p:spPr bwMode="auto">
          <a:xfrm>
            <a:off x="3922008" y="3660388"/>
            <a:ext cx="1306915" cy="134938"/>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700" b="1" kern="0" dirty="0" smtClean="0"/>
              <a:t>Sales</a:t>
            </a:r>
            <a:endParaRPr kumimoji="0" lang="en-US" sz="700" b="1" i="0" u="none" strike="noStrike" kern="0" cap="none" spc="0" normalizeH="0" baseline="0" noProof="0" dirty="0">
              <a:ln>
                <a:noFill/>
              </a:ln>
              <a:effectLst/>
              <a:uLnTx/>
              <a:uFillTx/>
            </a:endParaRPr>
          </a:p>
        </p:txBody>
      </p:sp>
      <p:sp>
        <p:nvSpPr>
          <p:cNvPr id="191" name="Rechteck 24"/>
          <p:cNvSpPr>
            <a:spLocks noChangeArrowheads="1"/>
          </p:cNvSpPr>
          <p:nvPr/>
        </p:nvSpPr>
        <p:spPr bwMode="auto">
          <a:xfrm>
            <a:off x="2450750" y="3663563"/>
            <a:ext cx="1420389" cy="134938"/>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smtClean="0">
                <a:ln>
                  <a:noFill/>
                </a:ln>
                <a:effectLst/>
                <a:uLnTx/>
                <a:uFillTx/>
              </a:rPr>
              <a:t>Production</a:t>
            </a:r>
            <a:endParaRPr kumimoji="0" lang="en-US" sz="700" b="1" i="0" u="none" strike="noStrike" kern="0" cap="none" spc="0" normalizeH="0" baseline="0" noProof="0" dirty="0">
              <a:ln>
                <a:noFill/>
              </a:ln>
              <a:effectLst/>
              <a:uLnTx/>
              <a:uFillTx/>
            </a:endParaRPr>
          </a:p>
        </p:txBody>
      </p:sp>
      <p:sp>
        <p:nvSpPr>
          <p:cNvPr id="192" name="Rechteck 24"/>
          <p:cNvSpPr>
            <a:spLocks noChangeArrowheads="1"/>
          </p:cNvSpPr>
          <p:nvPr/>
        </p:nvSpPr>
        <p:spPr bwMode="auto">
          <a:xfrm>
            <a:off x="8108831" y="3654038"/>
            <a:ext cx="1304307" cy="134938"/>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smtClean="0">
                <a:ln>
                  <a:noFill/>
                </a:ln>
                <a:effectLst/>
                <a:uLnTx/>
                <a:uFillTx/>
              </a:rPr>
              <a:t>Legal/IP</a:t>
            </a:r>
            <a:endParaRPr kumimoji="0" lang="en-US" sz="700" b="1" i="0" u="none" strike="noStrike" kern="0" cap="none" spc="0" normalizeH="0" baseline="0" noProof="0" dirty="0">
              <a:ln>
                <a:noFill/>
              </a:ln>
              <a:effectLst/>
              <a:uLnTx/>
              <a:uFillTx/>
            </a:endParaRPr>
          </a:p>
        </p:txBody>
      </p:sp>
      <p:sp>
        <p:nvSpPr>
          <p:cNvPr id="193" name="Rechteck 24"/>
          <p:cNvSpPr>
            <a:spLocks noChangeArrowheads="1"/>
          </p:cNvSpPr>
          <p:nvPr/>
        </p:nvSpPr>
        <p:spPr bwMode="auto">
          <a:xfrm>
            <a:off x="6732788" y="3655628"/>
            <a:ext cx="1306915" cy="134937"/>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effectLst/>
                <a:uLnTx/>
                <a:uFillTx/>
              </a:rPr>
              <a:t>IT</a:t>
            </a:r>
          </a:p>
        </p:txBody>
      </p:sp>
      <p:sp>
        <p:nvSpPr>
          <p:cNvPr id="194" name="Rechteck 24"/>
          <p:cNvSpPr>
            <a:spLocks noChangeArrowheads="1"/>
          </p:cNvSpPr>
          <p:nvPr/>
        </p:nvSpPr>
        <p:spPr bwMode="auto">
          <a:xfrm>
            <a:off x="5347614" y="3655628"/>
            <a:ext cx="1306915" cy="134937"/>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smtClean="0">
                <a:ln>
                  <a:noFill/>
                </a:ln>
                <a:effectLst/>
                <a:uLnTx/>
                <a:uFillTx/>
              </a:rPr>
              <a:t>HR</a:t>
            </a:r>
            <a:endParaRPr kumimoji="0" lang="en-US" sz="700" b="1" i="0" u="none" strike="noStrike" kern="0" cap="none" spc="0" normalizeH="0" baseline="0" noProof="0" dirty="0">
              <a:ln>
                <a:noFill/>
              </a:ln>
              <a:effectLst/>
              <a:uLnTx/>
              <a:uFillTx/>
            </a:endParaRPr>
          </a:p>
        </p:txBody>
      </p:sp>
      <p:sp>
        <p:nvSpPr>
          <p:cNvPr id="195" name="Rechteck 24"/>
          <p:cNvSpPr>
            <a:spLocks noChangeArrowheads="1"/>
          </p:cNvSpPr>
          <p:nvPr/>
        </p:nvSpPr>
        <p:spPr bwMode="auto">
          <a:xfrm>
            <a:off x="3920702" y="4473188"/>
            <a:ext cx="1308219" cy="134938"/>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effectLst/>
                <a:uLnTx/>
                <a:uFillTx/>
              </a:rPr>
              <a:t>Development </a:t>
            </a:r>
          </a:p>
        </p:txBody>
      </p:sp>
      <p:sp>
        <p:nvSpPr>
          <p:cNvPr id="196" name="Rechteck 24"/>
          <p:cNvSpPr>
            <a:spLocks noChangeArrowheads="1"/>
          </p:cNvSpPr>
          <p:nvPr/>
        </p:nvSpPr>
        <p:spPr bwMode="auto">
          <a:xfrm>
            <a:off x="2450750" y="4476363"/>
            <a:ext cx="1420389" cy="134938"/>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smtClean="0">
                <a:ln>
                  <a:noFill/>
                </a:ln>
                <a:effectLst/>
                <a:uLnTx/>
                <a:uFillTx/>
              </a:rPr>
              <a:t>Technical </a:t>
            </a:r>
            <a:r>
              <a:rPr kumimoji="0" lang="en-US" sz="700" b="1" i="0" u="none" strike="noStrike" kern="0" cap="none" spc="0" normalizeH="0" baseline="0" noProof="0" dirty="0">
                <a:ln>
                  <a:noFill/>
                </a:ln>
                <a:effectLst/>
                <a:uLnTx/>
                <a:uFillTx/>
              </a:rPr>
              <a:t>Sales Support</a:t>
            </a:r>
          </a:p>
        </p:txBody>
      </p:sp>
      <p:sp>
        <p:nvSpPr>
          <p:cNvPr id="197" name="Rechteck 24"/>
          <p:cNvSpPr>
            <a:spLocks noChangeArrowheads="1"/>
          </p:cNvSpPr>
          <p:nvPr/>
        </p:nvSpPr>
        <p:spPr bwMode="auto">
          <a:xfrm>
            <a:off x="5347614" y="4477952"/>
            <a:ext cx="1306915" cy="134937"/>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effectLst/>
                <a:uLnTx/>
                <a:uFillTx/>
              </a:rPr>
              <a:t>Culture</a:t>
            </a:r>
          </a:p>
        </p:txBody>
      </p:sp>
      <p:sp>
        <p:nvSpPr>
          <p:cNvPr id="198" name="Rechteck 24"/>
          <p:cNvSpPr>
            <a:spLocks noChangeArrowheads="1"/>
          </p:cNvSpPr>
          <p:nvPr/>
        </p:nvSpPr>
        <p:spPr bwMode="auto">
          <a:xfrm>
            <a:off x="6732788" y="4477952"/>
            <a:ext cx="1306915" cy="134937"/>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effectLst/>
                <a:uLnTx/>
                <a:uFillTx/>
              </a:rPr>
              <a:t>Configuration Mgt.</a:t>
            </a:r>
          </a:p>
        </p:txBody>
      </p:sp>
      <p:sp>
        <p:nvSpPr>
          <p:cNvPr id="199" name="Rechteck 24"/>
          <p:cNvSpPr>
            <a:spLocks noChangeArrowheads="1"/>
          </p:cNvSpPr>
          <p:nvPr/>
        </p:nvSpPr>
        <p:spPr bwMode="auto">
          <a:xfrm>
            <a:off x="8108831" y="4477952"/>
            <a:ext cx="1304307" cy="134937"/>
          </a:xfrm>
          <a:prstGeom prst="rect">
            <a:avLst/>
          </a:prstGeom>
          <a:solidFill>
            <a:srgbClr val="D9D9D9"/>
          </a:solidFill>
          <a:ln w="9525">
            <a:solidFill>
              <a:srgbClr val="747678"/>
            </a:solidFill>
            <a:miter lim="800000"/>
            <a:headEnd/>
            <a:tailEnd/>
          </a:ln>
        </p:spPr>
        <p:txBody>
          <a:bodyPr lIns="36000" tIns="54000" rIns="3600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smtClean="0">
                <a:ln>
                  <a:noFill/>
                </a:ln>
                <a:effectLst/>
                <a:uLnTx/>
                <a:uFillTx/>
              </a:rPr>
              <a:t>Communication/Rebranding</a:t>
            </a:r>
            <a:endParaRPr kumimoji="0" lang="en-US" sz="700" b="1" i="0" u="none" strike="noStrike" kern="0" cap="none" spc="0" normalizeH="0" baseline="0" noProof="0" dirty="0">
              <a:ln>
                <a:noFill/>
              </a:ln>
              <a:effectLst/>
              <a:uLnTx/>
              <a:uFillTx/>
            </a:endParaRPr>
          </a:p>
        </p:txBody>
      </p:sp>
      <p:sp>
        <p:nvSpPr>
          <p:cNvPr id="200" name="Rechteck 24"/>
          <p:cNvSpPr>
            <a:spLocks noChangeArrowheads="1"/>
          </p:cNvSpPr>
          <p:nvPr/>
        </p:nvSpPr>
        <p:spPr bwMode="auto">
          <a:xfrm>
            <a:off x="5347614" y="5306628"/>
            <a:ext cx="1306915" cy="134937"/>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effectLst/>
                <a:uLnTx/>
                <a:uFillTx/>
              </a:rPr>
              <a:t>QM</a:t>
            </a:r>
          </a:p>
        </p:txBody>
      </p:sp>
      <p:sp>
        <p:nvSpPr>
          <p:cNvPr id="201" name="Rechteck 24"/>
          <p:cNvSpPr>
            <a:spLocks noChangeArrowheads="1"/>
          </p:cNvSpPr>
          <p:nvPr/>
        </p:nvSpPr>
        <p:spPr bwMode="auto">
          <a:xfrm>
            <a:off x="6732788" y="5308213"/>
            <a:ext cx="1306915" cy="134938"/>
          </a:xfrm>
          <a:prstGeom prst="rect">
            <a:avLst/>
          </a:prstGeom>
          <a:solidFill>
            <a:srgbClr val="D9D9D9"/>
          </a:solidFill>
          <a:ln w="9525">
            <a:solidFill>
              <a:srgbClr val="747678"/>
            </a:solidFill>
            <a:miter lim="800000"/>
            <a:headEnd/>
            <a:tailEnd/>
          </a:ln>
        </p:spPr>
        <p:txBody>
          <a:bodyPr lIns="0" tIns="54000" rIns="0" bIns="54000" anchor="ctr"/>
          <a:lstStyle/>
          <a:p>
            <a:pPr algn="ctr"/>
            <a:r>
              <a:rPr lang="en-US" sz="700" b="1" dirty="0" smtClean="0"/>
              <a:t>Facility Management/Security</a:t>
            </a:r>
            <a:endParaRPr lang="en-US" sz="700" b="1" dirty="0"/>
          </a:p>
        </p:txBody>
      </p:sp>
      <p:sp>
        <p:nvSpPr>
          <p:cNvPr id="202" name="Rechteck 24"/>
          <p:cNvSpPr>
            <a:spLocks noChangeArrowheads="1"/>
          </p:cNvSpPr>
          <p:nvPr/>
        </p:nvSpPr>
        <p:spPr bwMode="auto">
          <a:xfrm>
            <a:off x="8106222" y="5308213"/>
            <a:ext cx="1306915" cy="134938"/>
          </a:xfrm>
          <a:prstGeom prst="rect">
            <a:avLst/>
          </a:prstGeom>
          <a:solidFill>
            <a:srgbClr val="D9D9D9"/>
          </a:solidFill>
          <a:ln w="9525">
            <a:solidFill>
              <a:srgbClr val="747678"/>
            </a:solidFill>
            <a:miter lim="800000"/>
            <a:headEnd/>
            <a:tailEnd/>
          </a:ln>
        </p:spPr>
        <p:txBody>
          <a:bodyPr lIns="0" tIns="54000" rIns="0" bIns="5400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effectLst/>
                <a:uLnTx/>
                <a:uFillTx/>
              </a:rPr>
              <a:t>Export </a:t>
            </a:r>
            <a:r>
              <a:rPr kumimoji="0" lang="en-US" sz="700" b="1" i="0" u="none" strike="noStrike" kern="0" cap="none" spc="0" normalizeH="0" baseline="0" noProof="0" dirty="0" smtClean="0">
                <a:ln>
                  <a:noFill/>
                </a:ln>
                <a:effectLst/>
                <a:uLnTx/>
                <a:uFillTx/>
              </a:rPr>
              <a:t>Control/Compliance</a:t>
            </a:r>
            <a:endParaRPr kumimoji="0" lang="en-US" sz="700" b="1" i="0" u="none" strike="noStrike" kern="0" cap="none" spc="0" normalizeH="0" baseline="0" noProof="0" dirty="0">
              <a:ln>
                <a:noFill/>
              </a:ln>
              <a:effectLst/>
              <a:uLnTx/>
              <a:uFillTx/>
            </a:endParaRPr>
          </a:p>
        </p:txBody>
      </p:sp>
      <p:grpSp>
        <p:nvGrpSpPr>
          <p:cNvPr id="7" name="Gruppieren 6"/>
          <p:cNvGrpSpPr/>
          <p:nvPr/>
        </p:nvGrpSpPr>
        <p:grpSpPr>
          <a:xfrm>
            <a:off x="2456986" y="5574525"/>
            <a:ext cx="1392071" cy="440953"/>
            <a:chOff x="2450636" y="5422130"/>
            <a:chExt cx="1054967" cy="334172"/>
          </a:xfrm>
        </p:grpSpPr>
        <p:sp>
          <p:nvSpPr>
            <p:cNvPr id="203" name="Rechteck 32"/>
            <p:cNvSpPr>
              <a:spLocks noChangeArrowheads="1"/>
            </p:cNvSpPr>
            <p:nvPr/>
          </p:nvSpPr>
          <p:spPr bwMode="auto">
            <a:xfrm>
              <a:off x="2619270" y="5522141"/>
              <a:ext cx="485896" cy="144462"/>
            </a:xfrm>
            <a:prstGeom prst="rect">
              <a:avLst/>
            </a:prstGeom>
            <a:solidFill>
              <a:srgbClr val="FFFFFF"/>
            </a:solidFill>
            <a:ln w="19050">
              <a:noFill/>
              <a:miter lim="800000"/>
              <a:headEnd/>
              <a:tailEnd/>
            </a:ln>
          </p:spPr>
          <p:txBody>
            <a:bodyPr lIns="0" tIns="54000" rIns="36000" bIns="5400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srgbClr val="483698"/>
                  </a:solidFill>
                  <a:effectLst/>
                  <a:uLnTx/>
                  <a:uFillTx/>
                  <a:ea typeface="ＭＳ Ｐゴシック"/>
                </a:rPr>
                <a:t>Leader</a:t>
              </a:r>
            </a:p>
          </p:txBody>
        </p:sp>
        <p:sp>
          <p:nvSpPr>
            <p:cNvPr id="204" name="Text Box 8"/>
            <p:cNvSpPr txBox="1">
              <a:spLocks noChangeArrowheads="1"/>
            </p:cNvSpPr>
            <p:nvPr>
              <p:custDataLst>
                <p:tags r:id="rId1"/>
              </p:custDataLst>
            </p:nvPr>
          </p:nvSpPr>
          <p:spPr bwMode="auto">
            <a:xfrm>
              <a:off x="2450636" y="5457967"/>
              <a:ext cx="247236" cy="81636"/>
            </a:xfrm>
            <a:prstGeom prst="rect">
              <a:avLst/>
            </a:prstGeom>
            <a:noFill/>
            <a:ln w="6350">
              <a:noFill/>
              <a:miter lim="800000"/>
              <a:headEnd type="none" w="sm" len="sm"/>
              <a:tailEnd type="none" w="sm" len="sm"/>
            </a:ln>
          </p:spPr>
          <p:txBody>
            <a:bodyPr lIns="0" tIns="0" rIns="0" bIns="0" anchor="b">
              <a:spAutoFit/>
            </a:bodyPr>
            <a:lstStyle/>
            <a:p>
              <a:pPr marL="534988" marR="0" lvl="0" indent="-534988" defTabSz="762000" eaLnBrk="0" fontAlgn="auto" latinLnBrk="0" hangingPunct="0">
                <a:lnSpc>
                  <a:spcPct val="100000"/>
                </a:lnSpc>
                <a:spcBef>
                  <a:spcPts val="200"/>
                </a:spcBef>
                <a:spcAft>
                  <a:spcPts val="0"/>
                </a:spcAft>
                <a:buClrTx/>
                <a:buSzTx/>
                <a:buFontTx/>
                <a:buNone/>
                <a:tabLst>
                  <a:tab pos="355600" algn="l"/>
                </a:tabLst>
                <a:defRPr/>
              </a:pPr>
              <a:r>
                <a:rPr kumimoji="0" lang="en-US" sz="700" b="0" i="0" u="none" strike="noStrike" kern="0" cap="none" spc="0" normalizeH="0" baseline="0" noProof="0" dirty="0">
                  <a:ln>
                    <a:noFill/>
                  </a:ln>
                  <a:solidFill>
                    <a:srgbClr val="000000"/>
                  </a:solidFill>
                  <a:effectLst/>
                  <a:uLnTx/>
                  <a:uFillTx/>
                  <a:ea typeface="ＭＳ Ｐゴシック"/>
                </a:rPr>
                <a:t>Key:</a:t>
              </a:r>
            </a:p>
          </p:txBody>
        </p:sp>
        <p:sp>
          <p:nvSpPr>
            <p:cNvPr id="205" name="Rechteck 35"/>
            <p:cNvSpPr>
              <a:spLocks noChangeArrowheads="1"/>
            </p:cNvSpPr>
            <p:nvPr/>
          </p:nvSpPr>
          <p:spPr bwMode="auto">
            <a:xfrm>
              <a:off x="2619270" y="5422130"/>
              <a:ext cx="487325" cy="144463"/>
            </a:xfrm>
            <a:prstGeom prst="rect">
              <a:avLst/>
            </a:prstGeom>
            <a:solidFill>
              <a:srgbClr val="FFFFFF"/>
            </a:solidFill>
            <a:ln w="6350">
              <a:noFill/>
              <a:miter lim="800000"/>
              <a:headEnd/>
              <a:tailEnd/>
            </a:ln>
          </p:spPr>
          <p:txBody>
            <a:bodyPr lIns="0" tIns="0" rIns="0" bIns="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700" b="1" i="0" u="none" strike="noStrike" kern="0" cap="none" spc="0" normalizeH="0" baseline="0" noProof="0" dirty="0">
                  <a:ln>
                    <a:noFill/>
                  </a:ln>
                  <a:solidFill>
                    <a:schemeClr val="accent1"/>
                  </a:solidFill>
                  <a:effectLst/>
                  <a:uLnTx/>
                  <a:uFillTx/>
                  <a:ea typeface="ＭＳ Ｐゴシック"/>
                </a:rPr>
                <a:t>Sponsor</a:t>
              </a:r>
            </a:p>
          </p:txBody>
        </p:sp>
        <p:sp>
          <p:nvSpPr>
            <p:cNvPr id="206" name="Rechteck 84"/>
            <p:cNvSpPr>
              <a:spLocks noChangeArrowheads="1"/>
            </p:cNvSpPr>
            <p:nvPr/>
          </p:nvSpPr>
          <p:spPr bwMode="auto">
            <a:xfrm>
              <a:off x="2619271" y="5604692"/>
              <a:ext cx="886332" cy="151610"/>
            </a:xfrm>
            <a:prstGeom prst="rect">
              <a:avLst/>
            </a:prstGeom>
            <a:noFill/>
            <a:ln w="9525">
              <a:noFill/>
              <a:miter lim="800000"/>
              <a:headEnd/>
              <a:tailEnd/>
            </a:ln>
          </p:spPr>
          <p:txBody>
            <a:bodyPr wrap="none" lIns="0">
              <a:spAutoFit/>
            </a:bodyPr>
            <a:lstStyle/>
            <a:p>
              <a:pPr marL="228600" marR="0" lvl="0" indent="-228600" defTabSz="914400" eaLnBrk="1" fontAlgn="auto" latinLnBrk="0" hangingPunct="1">
                <a:lnSpc>
                  <a:spcPct val="100000"/>
                </a:lnSpc>
                <a:spcBef>
                  <a:spcPts val="0"/>
                </a:spcBef>
                <a:spcAft>
                  <a:spcPts val="0"/>
                </a:spcAft>
                <a:buClrTx/>
                <a:buSzTx/>
                <a:buFontTx/>
                <a:buNone/>
                <a:tabLst/>
                <a:defRPr/>
              </a:pPr>
              <a:r>
                <a:rPr kumimoji="0" lang="en-US" sz="700" b="0" i="0" u="sng" strike="noStrike" kern="0" cap="none" spc="0" normalizeH="0" baseline="0" noProof="0" dirty="0">
                  <a:ln>
                    <a:noFill/>
                  </a:ln>
                  <a:solidFill>
                    <a:srgbClr val="000000"/>
                  </a:solidFill>
                  <a:effectLst/>
                  <a:uLnTx/>
                  <a:uFillTx/>
                </a:rPr>
                <a:t>Accountable person </a:t>
              </a:r>
              <a:r>
                <a:rPr kumimoji="0" lang="en-US" sz="700" b="0" i="0" u="sng" strike="noStrike" kern="0" cap="none" spc="0" normalizeH="0" baseline="0" noProof="0" dirty="0" smtClean="0">
                  <a:ln>
                    <a:noFill/>
                  </a:ln>
                  <a:solidFill>
                    <a:srgbClr val="000000"/>
                  </a:solidFill>
                  <a:effectLst/>
                  <a:uLnTx/>
                  <a:uFillTx/>
                </a:rPr>
                <a:t>Target</a:t>
              </a:r>
              <a:endParaRPr kumimoji="0" lang="en-US" sz="700" b="0" i="0" u="sng" strike="noStrike" kern="0" cap="none" spc="0" normalizeH="0" baseline="0" noProof="0" dirty="0">
                <a:ln>
                  <a:noFill/>
                </a:ln>
                <a:solidFill>
                  <a:srgbClr val="000000"/>
                </a:solidFill>
                <a:effectLst/>
                <a:uLnTx/>
                <a:uFillTx/>
              </a:endParaRPr>
            </a:p>
          </p:txBody>
        </p:sp>
      </p:grpSp>
    </p:spTree>
    <p:extLst>
      <p:ext uri="{BB962C8B-B14F-4D97-AF65-F5344CB8AC3E}">
        <p14:creationId xmlns:p14="http://schemas.microsoft.com/office/powerpoint/2010/main" val="40161554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Core statements:</a:t>
            </a:r>
          </a:p>
          <a:p>
            <a:pPr lvl="2"/>
            <a:r>
              <a:rPr lang="en-US" dirty="0"/>
              <a:t>Leading of the integration project by KPMG </a:t>
            </a:r>
            <a:r>
              <a:rPr lang="en-US" dirty="0" smtClean="0"/>
              <a:t>and </a:t>
            </a:r>
            <a:r>
              <a:rPr lang="en-US" dirty="0"/>
              <a:t>an Integration Director/Program Manager on the customer side</a:t>
            </a:r>
          </a:p>
          <a:p>
            <a:pPr lvl="2"/>
            <a:r>
              <a:rPr lang="en-US" dirty="0"/>
              <a:t>Supervision and control by the steering committee</a:t>
            </a:r>
          </a:p>
        </p:txBody>
      </p:sp>
      <p:sp>
        <p:nvSpPr>
          <p:cNvPr id="4" name="Titel 3"/>
          <p:cNvSpPr>
            <a:spLocks noGrp="1"/>
          </p:cNvSpPr>
          <p:nvPr>
            <p:ph type="title"/>
          </p:nvPr>
        </p:nvSpPr>
        <p:spPr/>
        <p:txBody>
          <a:bodyPr/>
          <a:lstStyle/>
          <a:p>
            <a:r>
              <a:rPr lang="en-US" dirty="0" smtClean="0"/>
              <a:t>7. What does the project management look like? (structure, roles, resources, responsibilities? (2/5)</a:t>
            </a:r>
            <a:endParaRPr lang="en-US" dirty="0"/>
          </a:p>
        </p:txBody>
      </p:sp>
      <p:sp>
        <p:nvSpPr>
          <p:cNvPr id="2" name="Textplatzhalter 1"/>
          <p:cNvSpPr>
            <a:spLocks noGrp="1"/>
          </p:cNvSpPr>
          <p:nvPr>
            <p:ph type="body" sz="quarter" idx="13"/>
          </p:nvPr>
        </p:nvSpPr>
        <p:spPr/>
        <p:txBody>
          <a:bodyPr/>
          <a:lstStyle/>
          <a:p>
            <a:r>
              <a:rPr lang="en-US" dirty="0"/>
              <a:t>Integration </a:t>
            </a:r>
            <a:r>
              <a:rPr lang="en-US" dirty="0" smtClean="0"/>
              <a:t>Blueprint</a:t>
            </a:r>
            <a:endParaRPr lang="en-US" dirty="0"/>
          </a:p>
        </p:txBody>
      </p:sp>
      <p:sp>
        <p:nvSpPr>
          <p:cNvPr id="73" name="Rectangle 8"/>
          <p:cNvSpPr>
            <a:spLocks noChangeArrowheads="1"/>
          </p:cNvSpPr>
          <p:nvPr>
            <p:custDataLst>
              <p:tags r:id="rId1"/>
            </p:custDataLst>
          </p:nvPr>
        </p:nvSpPr>
        <p:spPr bwMode="gray">
          <a:xfrm>
            <a:off x="2452787" y="1422401"/>
            <a:ext cx="6964263" cy="1558191"/>
          </a:xfrm>
          <a:prstGeom prst="rect">
            <a:avLst/>
          </a:prstGeom>
          <a:solidFill>
            <a:schemeClr val="tx2"/>
          </a:solidFill>
          <a:ln w="6350" algn="ctr">
            <a:noFill/>
            <a:miter lim="800000"/>
            <a:headEnd/>
            <a:tailEnd/>
          </a:ln>
        </p:spPr>
        <p:txBody>
          <a:bodyPr lIns="54000" tIns="54000" rIns="54000" bIns="54000"/>
          <a:lstStyle/>
          <a:p>
            <a:pPr marL="216000" lvl="1" indent="-216000">
              <a:spcAft>
                <a:spcPts val="600"/>
              </a:spcAft>
              <a:buClr>
                <a:srgbClr val="0C2D83"/>
              </a:buClr>
              <a:buSzPct val="85000"/>
              <a:defRPr/>
            </a:pPr>
            <a:r>
              <a:rPr lang="en-US" sz="900" b="1" kern="0" dirty="0" smtClean="0">
                <a:solidFill>
                  <a:schemeClr val="bg1"/>
                </a:solidFill>
                <a:ea typeface="+mn-ea"/>
                <a:cs typeface="Arial" pitchFamily="34" charset="0"/>
              </a:rPr>
              <a:t>Steering Committee</a:t>
            </a:r>
          </a:p>
          <a:p>
            <a:pPr marL="216000" lvl="1" indent="-216000" fontAlgn="auto">
              <a:spcAft>
                <a:spcPts val="300"/>
              </a:spcAft>
              <a:buClr>
                <a:schemeClr val="bg1"/>
              </a:buClr>
              <a:buSzPct val="100000"/>
              <a:buFont typeface="Univers for KPMG Light" panose="020B0403020202020204" pitchFamily="34" charset="0"/>
              <a:buChar char="—"/>
              <a:defRPr/>
            </a:pPr>
            <a:r>
              <a:rPr lang="en-US" sz="900" b="1" kern="0" dirty="0" smtClean="0">
                <a:solidFill>
                  <a:schemeClr val="bg1"/>
                </a:solidFill>
                <a:ea typeface="+mn-ea"/>
                <a:cs typeface="Arial" pitchFamily="34" charset="0"/>
              </a:rPr>
              <a:t>Decision-making panel</a:t>
            </a:r>
            <a:r>
              <a:rPr lang="en-US" sz="900" kern="0" dirty="0" smtClean="0">
                <a:solidFill>
                  <a:schemeClr val="bg1"/>
                </a:solidFill>
                <a:ea typeface="+mn-ea"/>
                <a:cs typeface="Arial" pitchFamily="34" charset="0"/>
              </a:rPr>
              <a:t> to sign off the integration plan, resolve conflicts, address risks and critical issues </a:t>
            </a:r>
          </a:p>
          <a:p>
            <a:pPr marL="216000" lvl="1" indent="-216000">
              <a:spcAft>
                <a:spcPts val="300"/>
              </a:spcAft>
              <a:buClr>
                <a:schemeClr val="bg1"/>
              </a:buClr>
              <a:buSzPct val="100000"/>
              <a:buFont typeface="Univers for KPMG Light" panose="020B0403020202020204" pitchFamily="34" charset="0"/>
              <a:buChar char="—"/>
              <a:defRPr/>
            </a:pPr>
            <a:r>
              <a:rPr lang="en-US" sz="900" kern="0" dirty="0" smtClean="0">
                <a:solidFill>
                  <a:schemeClr val="bg1"/>
                </a:solidFill>
                <a:ea typeface="+mn-ea"/>
                <a:cs typeface="Arial" pitchFamily="34" charset="0"/>
              </a:rPr>
              <a:t>Ensures that the integration project </a:t>
            </a:r>
            <a:r>
              <a:rPr lang="en-US" sz="900" b="1" kern="0" dirty="0" smtClean="0">
                <a:solidFill>
                  <a:schemeClr val="bg1"/>
                </a:solidFill>
                <a:ea typeface="+mn-ea"/>
                <a:cs typeface="Arial" pitchFamily="34" charset="0"/>
              </a:rPr>
              <a:t>meets the vision/objectives</a:t>
            </a:r>
          </a:p>
          <a:p>
            <a:pPr marL="216000" lvl="1" indent="-216000" fontAlgn="auto">
              <a:spcAft>
                <a:spcPts val="300"/>
              </a:spcAft>
              <a:buClr>
                <a:schemeClr val="bg1"/>
              </a:buClr>
              <a:buSzPct val="100000"/>
              <a:buFont typeface="Univers for KPMG Light" panose="020B0403020202020204" pitchFamily="34" charset="0"/>
              <a:buChar char="—"/>
              <a:defRPr/>
            </a:pPr>
            <a:r>
              <a:rPr lang="en-US" sz="900" b="1" kern="0" dirty="0" smtClean="0">
                <a:solidFill>
                  <a:schemeClr val="bg1"/>
                </a:solidFill>
                <a:ea typeface="+mn-ea"/>
                <a:cs typeface="Arial" pitchFamily="34" charset="0"/>
              </a:rPr>
              <a:t>Sign off </a:t>
            </a:r>
            <a:r>
              <a:rPr lang="en-US" sz="900" kern="0" dirty="0" smtClean="0">
                <a:solidFill>
                  <a:schemeClr val="bg1"/>
                </a:solidFill>
                <a:ea typeface="+mn-ea"/>
                <a:cs typeface="Arial" pitchFamily="34" charset="0"/>
              </a:rPr>
              <a:t>the decisions during the integration program and </a:t>
            </a:r>
            <a:r>
              <a:rPr lang="en-US" sz="900" b="1" kern="0" dirty="0" smtClean="0">
                <a:solidFill>
                  <a:schemeClr val="bg1"/>
                </a:solidFill>
                <a:ea typeface="+mn-ea"/>
                <a:cs typeface="Arial" pitchFamily="34" charset="0"/>
              </a:rPr>
              <a:t>report to [Buyer] board</a:t>
            </a:r>
          </a:p>
          <a:p>
            <a:pPr marL="216000" lvl="1" indent="-216000" fontAlgn="auto">
              <a:spcAft>
                <a:spcPts val="300"/>
              </a:spcAft>
              <a:buClr>
                <a:schemeClr val="bg1"/>
              </a:buClr>
              <a:buSzPct val="100000"/>
              <a:buFont typeface="Univers for KPMG Light" panose="020B0403020202020204" pitchFamily="34" charset="0"/>
              <a:buChar char="—"/>
              <a:defRPr/>
            </a:pPr>
            <a:r>
              <a:rPr lang="en-US" sz="900" kern="0" dirty="0" smtClean="0">
                <a:solidFill>
                  <a:schemeClr val="bg1"/>
                </a:solidFill>
                <a:ea typeface="+mn-ea"/>
                <a:cs typeface="Arial" pitchFamily="34" charset="0"/>
              </a:rPr>
              <a:t>Granting and – if necessary – </a:t>
            </a:r>
            <a:r>
              <a:rPr lang="en-US" sz="900" b="1" kern="0" dirty="0" smtClean="0">
                <a:solidFill>
                  <a:schemeClr val="bg1"/>
                </a:solidFill>
                <a:ea typeface="+mn-ea"/>
                <a:cs typeface="Arial" pitchFamily="34" charset="0"/>
              </a:rPr>
              <a:t>allocation of resources </a:t>
            </a:r>
            <a:r>
              <a:rPr lang="en-US" sz="900" kern="0" dirty="0" smtClean="0">
                <a:solidFill>
                  <a:schemeClr val="bg1"/>
                </a:solidFill>
                <a:ea typeface="+mn-ea"/>
                <a:cs typeface="Arial" pitchFamily="34" charset="0"/>
              </a:rPr>
              <a:t>for the integration project, i.e. financing, staff and interior</a:t>
            </a:r>
          </a:p>
          <a:p>
            <a:pPr marL="216000" lvl="1" indent="-216000" fontAlgn="auto">
              <a:spcAft>
                <a:spcPts val="300"/>
              </a:spcAft>
              <a:buClr>
                <a:schemeClr val="bg1"/>
              </a:buClr>
              <a:buSzPct val="100000"/>
              <a:buFont typeface="Univers for KPMG Light" panose="020B0403020202020204" pitchFamily="34" charset="0"/>
              <a:buChar char="—"/>
              <a:defRPr/>
            </a:pPr>
            <a:r>
              <a:rPr lang="en-US" sz="900" kern="0" dirty="0" smtClean="0">
                <a:solidFill>
                  <a:schemeClr val="bg1"/>
                </a:solidFill>
                <a:ea typeface="+mn-ea"/>
                <a:cs typeface="Arial" pitchFamily="34" charset="0"/>
              </a:rPr>
              <a:t>Ensuring endorsement of all </a:t>
            </a:r>
            <a:r>
              <a:rPr lang="en-US" sz="900" b="1" kern="0" dirty="0" smtClean="0">
                <a:solidFill>
                  <a:schemeClr val="bg1"/>
                </a:solidFill>
                <a:ea typeface="+mn-ea"/>
                <a:cs typeface="Arial" pitchFamily="34" charset="0"/>
              </a:rPr>
              <a:t>stakeholders involved</a:t>
            </a:r>
          </a:p>
          <a:p>
            <a:pPr marL="216000" lvl="1" indent="-216000" fontAlgn="auto">
              <a:spcAft>
                <a:spcPts val="300"/>
              </a:spcAft>
              <a:buClr>
                <a:schemeClr val="bg1"/>
              </a:buClr>
              <a:buSzPct val="100000"/>
              <a:buFont typeface="Univers for KPMG Light" panose="020B0403020202020204" pitchFamily="34" charset="0"/>
              <a:buChar char="—"/>
              <a:defRPr/>
            </a:pPr>
            <a:r>
              <a:rPr lang="en-US" sz="900" kern="0" dirty="0" smtClean="0">
                <a:solidFill>
                  <a:schemeClr val="bg1"/>
                </a:solidFill>
                <a:ea typeface="+mn-ea"/>
                <a:cs typeface="Arial" pitchFamily="34" charset="0"/>
              </a:rPr>
              <a:t>Evaluation of </a:t>
            </a:r>
            <a:r>
              <a:rPr lang="en-US" sz="900" b="1" kern="0" dirty="0" smtClean="0">
                <a:solidFill>
                  <a:schemeClr val="bg1"/>
                </a:solidFill>
                <a:ea typeface="+mn-ea"/>
                <a:cs typeface="Arial" pitchFamily="34" charset="0"/>
              </a:rPr>
              <a:t>consequences caused by changes </a:t>
            </a:r>
            <a:r>
              <a:rPr lang="en-US" sz="900" kern="0" dirty="0" smtClean="0">
                <a:solidFill>
                  <a:schemeClr val="bg1"/>
                </a:solidFill>
                <a:ea typeface="+mn-ea"/>
                <a:cs typeface="Arial" pitchFamily="34" charset="0"/>
              </a:rPr>
              <a:t>in </a:t>
            </a:r>
            <a:r>
              <a:rPr lang="en-US" sz="900" kern="0" dirty="0" err="1" smtClean="0">
                <a:solidFill>
                  <a:schemeClr val="bg1"/>
                </a:solidFill>
                <a:ea typeface="+mn-ea"/>
                <a:cs typeface="Arial" pitchFamily="34" charset="0"/>
              </a:rPr>
              <a:t>workstreams</a:t>
            </a:r>
            <a:endParaRPr lang="en-US" sz="900" kern="0" dirty="0" smtClean="0">
              <a:solidFill>
                <a:schemeClr val="bg1"/>
              </a:solidFill>
              <a:ea typeface="+mn-ea"/>
              <a:cs typeface="Arial" pitchFamily="34" charset="0"/>
            </a:endParaRPr>
          </a:p>
          <a:p>
            <a:pPr marL="216000" lvl="1" indent="-216000" fontAlgn="auto">
              <a:spcAft>
                <a:spcPts val="300"/>
              </a:spcAft>
              <a:buClr>
                <a:schemeClr val="bg1"/>
              </a:buClr>
              <a:buSzPct val="100000"/>
              <a:buFont typeface="Univers for KPMG Light" panose="020B0403020202020204" pitchFamily="34" charset="0"/>
              <a:buChar char="—"/>
              <a:defRPr/>
            </a:pPr>
            <a:r>
              <a:rPr lang="en-US" sz="900" b="1" kern="0" dirty="0" smtClean="0">
                <a:solidFill>
                  <a:schemeClr val="bg1"/>
                </a:solidFill>
                <a:ea typeface="+mn-ea"/>
                <a:cs typeface="Arial" pitchFamily="34" charset="0"/>
              </a:rPr>
              <a:t>Time requirement</a:t>
            </a:r>
            <a:r>
              <a:rPr lang="en-US" sz="900" kern="0" dirty="0" smtClean="0">
                <a:solidFill>
                  <a:schemeClr val="bg1"/>
                </a:solidFill>
                <a:ea typeface="+mn-ea"/>
                <a:cs typeface="Arial" pitchFamily="34" charset="0"/>
              </a:rPr>
              <a:t>: meeting of 2 hours every 2-4 weeks</a:t>
            </a:r>
            <a:endParaRPr lang="en-US" sz="900" kern="0" dirty="0">
              <a:solidFill>
                <a:schemeClr val="bg1"/>
              </a:solidFill>
              <a:ea typeface="+mn-ea"/>
              <a:cs typeface="Arial" pitchFamily="34" charset="0"/>
            </a:endParaRPr>
          </a:p>
        </p:txBody>
      </p:sp>
      <p:sp>
        <p:nvSpPr>
          <p:cNvPr id="75" name="Rectangle 3"/>
          <p:cNvSpPr>
            <a:spLocks noChangeArrowheads="1"/>
          </p:cNvSpPr>
          <p:nvPr/>
        </p:nvSpPr>
        <p:spPr bwMode="auto">
          <a:xfrm>
            <a:off x="2452787" y="3053078"/>
            <a:ext cx="6955471" cy="288000"/>
          </a:xfrm>
          <a:prstGeom prst="rect">
            <a:avLst/>
          </a:prstGeom>
          <a:solidFill>
            <a:srgbClr val="747678"/>
          </a:solidFill>
          <a:ln w="9525">
            <a:solidFill>
              <a:srgbClr val="747678"/>
            </a:solidFill>
            <a:miter lim="800000"/>
            <a:headEnd/>
            <a:tailEnd/>
          </a:ln>
          <a:effectLst/>
        </p:spPr>
        <p:txBody>
          <a:bodyPr wrap="none" lIns="0" tIns="0" rIns="0" bIns="0" anchor="ctr"/>
          <a:lstStyle/>
          <a:p>
            <a:pPr algn="ctr" fontAlgn="auto">
              <a:spcBef>
                <a:spcPts val="0"/>
              </a:spcBef>
              <a:spcAft>
                <a:spcPts val="0"/>
              </a:spcAft>
              <a:defRPr/>
            </a:pPr>
            <a:r>
              <a:rPr lang="en-US" sz="900" b="1" kern="0" dirty="0" smtClean="0">
                <a:solidFill>
                  <a:prstClr val="white"/>
                </a:solidFill>
                <a:ea typeface="+mn-ea"/>
                <a:cs typeface="Arial" pitchFamily="34" charset="0"/>
              </a:rPr>
              <a:t>Project Lead</a:t>
            </a:r>
            <a:endParaRPr lang="en-US" sz="900" b="1" kern="0" dirty="0">
              <a:solidFill>
                <a:prstClr val="white"/>
              </a:solidFill>
              <a:ea typeface="+mn-ea"/>
              <a:cs typeface="Arial" pitchFamily="34" charset="0"/>
            </a:endParaRPr>
          </a:p>
        </p:txBody>
      </p:sp>
      <p:sp>
        <p:nvSpPr>
          <p:cNvPr id="78" name="Rectangle 8"/>
          <p:cNvSpPr>
            <a:spLocks noChangeArrowheads="1"/>
          </p:cNvSpPr>
          <p:nvPr>
            <p:custDataLst>
              <p:tags r:id="rId2"/>
            </p:custDataLst>
          </p:nvPr>
        </p:nvSpPr>
        <p:spPr bwMode="gray">
          <a:xfrm>
            <a:off x="2452787" y="3402622"/>
            <a:ext cx="3446851" cy="2618765"/>
          </a:xfrm>
          <a:prstGeom prst="rect">
            <a:avLst/>
          </a:prstGeom>
          <a:solidFill>
            <a:schemeClr val="accent3"/>
          </a:solidFill>
          <a:ln w="9525" algn="ctr">
            <a:solidFill>
              <a:schemeClr val="accent3"/>
            </a:solidFill>
            <a:miter lim="800000"/>
            <a:headEnd/>
            <a:tailEnd/>
          </a:ln>
        </p:spPr>
        <p:txBody>
          <a:bodyPr lIns="54000" tIns="54000" rIns="54000" bIns="54000"/>
          <a:lstStyle/>
          <a:p>
            <a:pPr marL="216000" lvl="1" indent="-216000" fontAlgn="auto">
              <a:spcAft>
                <a:spcPts val="300"/>
              </a:spcAft>
              <a:buClr>
                <a:srgbClr val="0C2D83"/>
              </a:buClr>
              <a:buSzPct val="85000"/>
              <a:defRPr/>
            </a:pPr>
            <a:r>
              <a:rPr lang="en-US" sz="900" b="1" kern="0" dirty="0" smtClean="0">
                <a:solidFill>
                  <a:schemeClr val="bg1"/>
                </a:solidFill>
                <a:ea typeface="+mn-ea"/>
                <a:cs typeface="Arial" pitchFamily="34" charset="0"/>
              </a:rPr>
              <a:t>Integration Director/Program Manager </a:t>
            </a:r>
          </a:p>
          <a:p>
            <a:pPr marL="216000" lvl="1" indent="-216000">
              <a:spcAft>
                <a:spcPts val="300"/>
              </a:spcAft>
              <a:buClr>
                <a:schemeClr val="bg1"/>
              </a:buClr>
              <a:buSzPct val="100000"/>
              <a:buFont typeface="Univers for KPMG Light" panose="020B0403020202020204" pitchFamily="34" charset="0"/>
              <a:buChar char="—"/>
              <a:defRPr/>
            </a:pPr>
            <a:r>
              <a:rPr lang="en-US" sz="900" b="1" kern="0" dirty="0" smtClean="0">
                <a:solidFill>
                  <a:schemeClr val="bg1"/>
                </a:solidFill>
                <a:ea typeface="+mn-ea"/>
                <a:cs typeface="Arial" pitchFamily="34" charset="0"/>
              </a:rPr>
              <a:t>Leadership of the integration program </a:t>
            </a:r>
          </a:p>
          <a:p>
            <a:pPr marL="216000" lvl="1" indent="-216000" fontAlgn="auto">
              <a:spcAft>
                <a:spcPts val="300"/>
              </a:spcAft>
              <a:buClr>
                <a:schemeClr val="bg1"/>
              </a:buClr>
              <a:buSzPct val="100000"/>
              <a:buFont typeface="Univers for KPMG Light" panose="020B0403020202020204" pitchFamily="34" charset="0"/>
              <a:buChar char="—"/>
              <a:defRPr/>
            </a:pPr>
            <a:r>
              <a:rPr lang="en-US" sz="900" b="1" kern="0" dirty="0" smtClean="0">
                <a:solidFill>
                  <a:schemeClr val="bg1"/>
                </a:solidFill>
                <a:ea typeface="+mn-ea"/>
                <a:cs typeface="Arial" pitchFamily="34" charset="0"/>
              </a:rPr>
              <a:t>Staff composition </a:t>
            </a:r>
            <a:r>
              <a:rPr lang="en-US" sz="900" kern="0" dirty="0" smtClean="0">
                <a:solidFill>
                  <a:schemeClr val="bg1"/>
                </a:solidFill>
                <a:ea typeface="+mn-ea"/>
                <a:cs typeface="Arial" pitchFamily="34" charset="0"/>
              </a:rPr>
              <a:t>of the integration team</a:t>
            </a:r>
          </a:p>
          <a:p>
            <a:pPr marL="216000" lvl="1" indent="-216000" fontAlgn="auto">
              <a:spcAft>
                <a:spcPts val="300"/>
              </a:spcAft>
              <a:buClr>
                <a:schemeClr val="bg1"/>
              </a:buClr>
              <a:buSzPct val="100000"/>
              <a:buFont typeface="Univers for KPMG Light" panose="020B0403020202020204" pitchFamily="34" charset="0"/>
              <a:buChar char="—"/>
              <a:defRPr/>
            </a:pPr>
            <a:r>
              <a:rPr lang="en-US" sz="900" b="1" kern="0" dirty="0" smtClean="0">
                <a:solidFill>
                  <a:schemeClr val="bg1"/>
                </a:solidFill>
                <a:ea typeface="+mn-ea"/>
                <a:cs typeface="Arial" pitchFamily="34" charset="0"/>
              </a:rPr>
              <a:t>Communication</a:t>
            </a:r>
            <a:r>
              <a:rPr lang="en-US" sz="900" kern="0" dirty="0" smtClean="0">
                <a:solidFill>
                  <a:schemeClr val="bg1"/>
                </a:solidFill>
                <a:ea typeface="+mn-ea"/>
                <a:cs typeface="Arial" pitchFamily="34" charset="0"/>
              </a:rPr>
              <a:t> of strategy and the course of the project </a:t>
            </a:r>
            <a:r>
              <a:rPr lang="en-US" sz="900" b="1" kern="0" dirty="0" smtClean="0">
                <a:solidFill>
                  <a:schemeClr val="bg1"/>
                </a:solidFill>
                <a:ea typeface="+mn-ea"/>
                <a:cs typeface="Arial" pitchFamily="34" charset="0"/>
              </a:rPr>
              <a:t>towards the Steering Committee</a:t>
            </a:r>
            <a:r>
              <a:rPr lang="en-US" sz="900" kern="0" dirty="0" smtClean="0">
                <a:solidFill>
                  <a:schemeClr val="bg1"/>
                </a:solidFill>
                <a:ea typeface="+mn-ea"/>
                <a:cs typeface="Arial" pitchFamily="34" charset="0"/>
              </a:rPr>
              <a:t> and the initiators of the program</a:t>
            </a:r>
          </a:p>
          <a:p>
            <a:pPr marL="216000" lvl="1" indent="-216000" fontAlgn="auto">
              <a:spcAft>
                <a:spcPts val="300"/>
              </a:spcAft>
              <a:buClr>
                <a:schemeClr val="bg1"/>
              </a:buClr>
              <a:buSzPct val="100000"/>
              <a:buFont typeface="Univers for KPMG Light" panose="020B0403020202020204" pitchFamily="34" charset="0"/>
              <a:buChar char="—"/>
              <a:defRPr/>
            </a:pPr>
            <a:r>
              <a:rPr lang="en-US" sz="900" b="1" kern="0" dirty="0" smtClean="0">
                <a:solidFill>
                  <a:schemeClr val="bg1"/>
                </a:solidFill>
                <a:ea typeface="+mn-ea"/>
                <a:cs typeface="Arial" pitchFamily="34" charset="0"/>
              </a:rPr>
              <a:t>Including of stakeholders</a:t>
            </a:r>
            <a:r>
              <a:rPr lang="en-US" sz="900" kern="0" dirty="0" smtClean="0">
                <a:solidFill>
                  <a:schemeClr val="bg1"/>
                </a:solidFill>
                <a:ea typeface="+mn-ea"/>
                <a:cs typeface="Arial" pitchFamily="34" charset="0"/>
              </a:rPr>
              <a:t> and others in the decision-making process</a:t>
            </a:r>
          </a:p>
          <a:p>
            <a:pPr marL="216000" lvl="1" indent="-216000" fontAlgn="auto">
              <a:spcAft>
                <a:spcPts val="300"/>
              </a:spcAft>
              <a:buClr>
                <a:schemeClr val="bg1"/>
              </a:buClr>
              <a:buSzPct val="100000"/>
              <a:buFont typeface="Univers for KPMG Light" panose="020B0403020202020204" pitchFamily="34" charset="0"/>
              <a:buChar char="—"/>
              <a:defRPr/>
            </a:pPr>
            <a:r>
              <a:rPr lang="en-US" sz="900" b="1" kern="0" dirty="0" smtClean="0">
                <a:solidFill>
                  <a:schemeClr val="bg1"/>
                </a:solidFill>
                <a:ea typeface="+mn-ea"/>
                <a:cs typeface="Arial" pitchFamily="34" charset="0"/>
              </a:rPr>
              <a:t>Tracking of sales and cost synergies </a:t>
            </a:r>
            <a:r>
              <a:rPr lang="en-US" sz="900" kern="0" dirty="0" smtClean="0">
                <a:solidFill>
                  <a:schemeClr val="bg1"/>
                </a:solidFill>
                <a:ea typeface="+mn-ea"/>
                <a:cs typeface="Arial" pitchFamily="34" charset="0"/>
              </a:rPr>
              <a:t>as well as the course of the program</a:t>
            </a:r>
          </a:p>
          <a:p>
            <a:pPr marL="216000" lvl="1" indent="-216000" fontAlgn="auto">
              <a:spcAft>
                <a:spcPts val="300"/>
              </a:spcAft>
              <a:buClr>
                <a:schemeClr val="bg1"/>
              </a:buClr>
              <a:buSzPct val="100000"/>
              <a:buFont typeface="Univers for KPMG Light" panose="020B0403020202020204" pitchFamily="34" charset="0"/>
              <a:buChar char="—"/>
              <a:defRPr/>
            </a:pPr>
            <a:r>
              <a:rPr lang="en-US" sz="900" b="1" kern="0" dirty="0" smtClean="0">
                <a:solidFill>
                  <a:schemeClr val="bg1"/>
                </a:solidFill>
                <a:ea typeface="+mn-ea"/>
                <a:cs typeface="Arial" pitchFamily="34" charset="0"/>
              </a:rPr>
              <a:t>Prioritization</a:t>
            </a:r>
            <a:r>
              <a:rPr lang="en-US" sz="900" kern="0" dirty="0" smtClean="0">
                <a:solidFill>
                  <a:schemeClr val="bg1"/>
                </a:solidFill>
                <a:ea typeface="+mn-ea"/>
                <a:cs typeface="Arial" pitchFamily="34" charset="0"/>
              </a:rPr>
              <a:t> of integration conflicts, -risks and –interdependencies</a:t>
            </a:r>
          </a:p>
          <a:p>
            <a:pPr marL="216000" lvl="1" indent="-216000" fontAlgn="auto">
              <a:spcAft>
                <a:spcPts val="300"/>
              </a:spcAft>
              <a:buClr>
                <a:schemeClr val="bg1"/>
              </a:buClr>
              <a:buSzPct val="100000"/>
              <a:buFont typeface="Univers for KPMG Light" panose="020B0403020202020204" pitchFamily="34" charset="0"/>
              <a:buChar char="—"/>
              <a:defRPr/>
            </a:pPr>
            <a:r>
              <a:rPr lang="en-US" sz="900" b="1" kern="0" dirty="0" smtClean="0">
                <a:solidFill>
                  <a:schemeClr val="bg1"/>
                </a:solidFill>
                <a:ea typeface="+mn-ea"/>
                <a:cs typeface="Arial" pitchFamily="34" charset="0"/>
              </a:rPr>
              <a:t>Time requirement</a:t>
            </a:r>
            <a:r>
              <a:rPr lang="en-US" sz="900" kern="0" dirty="0" smtClean="0">
                <a:solidFill>
                  <a:schemeClr val="bg1"/>
                </a:solidFill>
                <a:ea typeface="+mn-ea"/>
                <a:cs typeface="Arial" pitchFamily="34" charset="0"/>
              </a:rPr>
              <a:t>: Int. Director (20% - 40%); </a:t>
            </a:r>
            <a:r>
              <a:rPr lang="en-US" sz="900" kern="0" dirty="0" err="1" smtClean="0">
                <a:solidFill>
                  <a:schemeClr val="bg1"/>
                </a:solidFill>
                <a:ea typeface="+mn-ea"/>
                <a:cs typeface="Arial" pitchFamily="34" charset="0"/>
              </a:rPr>
              <a:t>Prog</a:t>
            </a:r>
            <a:r>
              <a:rPr lang="en-US" sz="900" kern="0" dirty="0" smtClean="0">
                <a:solidFill>
                  <a:schemeClr val="bg1"/>
                </a:solidFill>
                <a:ea typeface="+mn-ea"/>
                <a:cs typeface="Arial" pitchFamily="34" charset="0"/>
              </a:rPr>
              <a:t>. Manager (100%)</a:t>
            </a:r>
          </a:p>
          <a:p>
            <a:pPr marL="216000" lvl="1" indent="-216000" fontAlgn="auto">
              <a:spcAft>
                <a:spcPts val="300"/>
              </a:spcAft>
              <a:buClr>
                <a:schemeClr val="bg1"/>
              </a:buClr>
              <a:buSzPct val="100000"/>
              <a:buFont typeface="Univers for KPMG Light" panose="020B0403020202020204" pitchFamily="34" charset="0"/>
              <a:buChar char="—"/>
              <a:defRPr/>
            </a:pPr>
            <a:r>
              <a:rPr lang="en-US" sz="900" b="1" kern="0" dirty="0" smtClean="0">
                <a:solidFill>
                  <a:schemeClr val="bg1"/>
                </a:solidFill>
                <a:ea typeface="+mn-ea"/>
                <a:cs typeface="Arial" pitchFamily="34" charset="0"/>
              </a:rPr>
              <a:t>Location</a:t>
            </a:r>
            <a:r>
              <a:rPr lang="en-US" sz="900" kern="0" dirty="0" smtClean="0">
                <a:solidFill>
                  <a:schemeClr val="bg1"/>
                </a:solidFill>
                <a:ea typeface="+mn-ea"/>
                <a:cs typeface="Arial" pitchFamily="34" charset="0"/>
              </a:rPr>
              <a:t>: till signing – Buyer site; after signing – at Target site</a:t>
            </a:r>
            <a:endParaRPr lang="en-US" sz="900" kern="0" dirty="0">
              <a:solidFill>
                <a:schemeClr val="bg1"/>
              </a:solidFill>
              <a:ea typeface="+mn-ea"/>
              <a:cs typeface="Arial" pitchFamily="34" charset="0"/>
            </a:endParaRPr>
          </a:p>
        </p:txBody>
      </p:sp>
      <p:sp>
        <p:nvSpPr>
          <p:cNvPr id="79" name="Rectangle 8"/>
          <p:cNvSpPr>
            <a:spLocks noChangeArrowheads="1"/>
          </p:cNvSpPr>
          <p:nvPr>
            <p:custDataLst>
              <p:tags r:id="rId3"/>
            </p:custDataLst>
          </p:nvPr>
        </p:nvSpPr>
        <p:spPr bwMode="gray">
          <a:xfrm>
            <a:off x="5978769" y="3402622"/>
            <a:ext cx="3429489" cy="2618765"/>
          </a:xfrm>
          <a:prstGeom prst="rect">
            <a:avLst/>
          </a:prstGeom>
          <a:solidFill>
            <a:schemeClr val="accent3"/>
          </a:solidFill>
          <a:ln w="9525" algn="ctr">
            <a:solidFill>
              <a:schemeClr val="accent3"/>
            </a:solidFill>
            <a:miter lim="800000"/>
            <a:headEnd/>
            <a:tailEnd/>
          </a:ln>
        </p:spPr>
        <p:txBody>
          <a:bodyPr lIns="54000" tIns="54000" rIns="54000" bIns="54000"/>
          <a:lstStyle/>
          <a:p>
            <a:pPr marL="192088" lvl="1" indent="-190500" fontAlgn="auto">
              <a:spcAft>
                <a:spcPts val="300"/>
              </a:spcAft>
              <a:buClr>
                <a:srgbClr val="0C2D83"/>
              </a:buClr>
              <a:buSzPct val="85000"/>
              <a:defRPr/>
            </a:pPr>
            <a:r>
              <a:rPr lang="en-US" sz="900" b="1" kern="0" dirty="0" smtClean="0">
                <a:solidFill>
                  <a:schemeClr val="bg1"/>
                </a:solidFill>
                <a:cs typeface="Arial" pitchFamily="34" charset="0"/>
              </a:rPr>
              <a:t>KPMG Project Lead</a:t>
            </a:r>
          </a:p>
          <a:p>
            <a:pPr marL="216000" lvl="1" indent="-216000" fontAlgn="auto">
              <a:spcAft>
                <a:spcPts val="300"/>
              </a:spcAft>
              <a:buSzPct val="100000"/>
              <a:buFont typeface="Univers for KPMG Light" panose="020B0403020202020204" pitchFamily="34" charset="0"/>
              <a:buChar char="—"/>
              <a:defRPr/>
            </a:pPr>
            <a:r>
              <a:rPr lang="en-US" sz="900" b="1" kern="0" dirty="0" smtClean="0">
                <a:solidFill>
                  <a:schemeClr val="bg1"/>
                </a:solidFill>
                <a:cs typeface="Arial" pitchFamily="34" charset="0"/>
              </a:rPr>
              <a:t>Day-to-day leadership </a:t>
            </a:r>
            <a:r>
              <a:rPr lang="en-US" sz="900" kern="0" dirty="0" smtClean="0">
                <a:solidFill>
                  <a:schemeClr val="bg1"/>
                </a:solidFill>
                <a:cs typeface="Arial" pitchFamily="34" charset="0"/>
              </a:rPr>
              <a:t>of the integration program </a:t>
            </a:r>
          </a:p>
          <a:p>
            <a:pPr marL="216000" lvl="1" indent="-216000" fontAlgn="auto">
              <a:spcAft>
                <a:spcPts val="300"/>
              </a:spcAft>
              <a:buSzPct val="100000"/>
              <a:buFont typeface="Univers for KPMG Light" panose="020B0403020202020204" pitchFamily="34" charset="0"/>
              <a:buChar char="—"/>
              <a:defRPr/>
            </a:pPr>
            <a:r>
              <a:rPr lang="en-US" sz="900" b="1" kern="0" dirty="0" smtClean="0">
                <a:solidFill>
                  <a:schemeClr val="bg1"/>
                </a:solidFill>
                <a:cs typeface="Arial" pitchFamily="34" charset="0"/>
              </a:rPr>
              <a:t>Supports the decision maker </a:t>
            </a:r>
            <a:r>
              <a:rPr lang="en-US" sz="900" kern="0" dirty="0" smtClean="0">
                <a:solidFill>
                  <a:schemeClr val="bg1"/>
                </a:solidFill>
                <a:cs typeface="Arial" pitchFamily="34" charset="0"/>
              </a:rPr>
              <a:t>with all matters regarding the integration</a:t>
            </a:r>
          </a:p>
          <a:p>
            <a:pPr marL="216000" lvl="1" indent="-216000" fontAlgn="auto">
              <a:spcAft>
                <a:spcPts val="300"/>
              </a:spcAft>
              <a:buSzPct val="100000"/>
              <a:buFont typeface="Univers for KPMG Light" panose="020B0403020202020204" pitchFamily="34" charset="0"/>
              <a:buChar char="—"/>
              <a:defRPr/>
            </a:pPr>
            <a:r>
              <a:rPr lang="en-US" sz="900" b="1" kern="0" dirty="0" smtClean="0">
                <a:solidFill>
                  <a:schemeClr val="bg1"/>
                </a:solidFill>
                <a:cs typeface="Arial" pitchFamily="34" charset="0"/>
              </a:rPr>
              <a:t>Focus and speed </a:t>
            </a:r>
            <a:r>
              <a:rPr lang="en-US" sz="900" kern="0" dirty="0" smtClean="0">
                <a:solidFill>
                  <a:schemeClr val="bg1"/>
                </a:solidFill>
                <a:cs typeface="Arial" pitchFamily="34" charset="0"/>
              </a:rPr>
              <a:t>to achieve a successful integration</a:t>
            </a:r>
          </a:p>
          <a:p>
            <a:pPr marL="216000" lvl="1" indent="-216000" fontAlgn="auto">
              <a:spcAft>
                <a:spcPts val="300"/>
              </a:spcAft>
              <a:buSzPct val="100000"/>
              <a:buFont typeface="Univers for KPMG Light" panose="020B0403020202020204" pitchFamily="34" charset="0"/>
              <a:buChar char="—"/>
              <a:defRPr/>
            </a:pPr>
            <a:r>
              <a:rPr lang="en-US" sz="900" b="1" kern="0" dirty="0" smtClean="0">
                <a:solidFill>
                  <a:schemeClr val="bg1"/>
                </a:solidFill>
                <a:cs typeface="Arial" pitchFamily="34" charset="0"/>
              </a:rPr>
              <a:t>Daily management of priorities</a:t>
            </a:r>
          </a:p>
          <a:p>
            <a:pPr marL="216000" lvl="1" indent="-216000" fontAlgn="auto">
              <a:spcAft>
                <a:spcPts val="300"/>
              </a:spcAft>
              <a:buSzPct val="100000"/>
              <a:buFont typeface="Univers for KPMG Light" panose="020B0403020202020204" pitchFamily="34" charset="0"/>
              <a:buChar char="—"/>
              <a:defRPr/>
            </a:pPr>
            <a:r>
              <a:rPr lang="en-US" sz="900" b="1" kern="0" dirty="0" smtClean="0">
                <a:solidFill>
                  <a:schemeClr val="bg1"/>
                </a:solidFill>
                <a:cs typeface="Arial" pitchFamily="34" charset="0"/>
              </a:rPr>
              <a:t>Identification of critical issues </a:t>
            </a:r>
            <a:r>
              <a:rPr lang="en-US" sz="900" kern="0" dirty="0" smtClean="0">
                <a:solidFill>
                  <a:schemeClr val="bg1"/>
                </a:solidFill>
                <a:cs typeface="Arial" pitchFamily="34" charset="0"/>
              </a:rPr>
              <a:t>and ensuring timely decisions</a:t>
            </a:r>
          </a:p>
          <a:p>
            <a:pPr marL="216000" lvl="1" indent="-216000" fontAlgn="auto">
              <a:spcAft>
                <a:spcPts val="300"/>
              </a:spcAft>
              <a:buSzPct val="100000"/>
              <a:buFont typeface="Univers for KPMG Light" panose="020B0403020202020204" pitchFamily="34" charset="0"/>
              <a:buChar char="—"/>
              <a:defRPr/>
            </a:pPr>
            <a:r>
              <a:rPr lang="en-US" sz="900" kern="0" dirty="0" smtClean="0">
                <a:solidFill>
                  <a:schemeClr val="bg1"/>
                </a:solidFill>
                <a:cs typeface="Arial" pitchFamily="34" charset="0"/>
              </a:rPr>
              <a:t>Preparation of </a:t>
            </a:r>
            <a:r>
              <a:rPr lang="en-US" sz="900" b="1" kern="0" dirty="0" smtClean="0">
                <a:solidFill>
                  <a:schemeClr val="bg1"/>
                </a:solidFill>
                <a:cs typeface="Arial" pitchFamily="34" charset="0"/>
              </a:rPr>
              <a:t>reports, board presentations </a:t>
            </a:r>
            <a:r>
              <a:rPr lang="en-US" sz="900" kern="0" dirty="0" smtClean="0">
                <a:solidFill>
                  <a:schemeClr val="bg1"/>
                </a:solidFill>
                <a:cs typeface="Arial" pitchFamily="34" charset="0"/>
              </a:rPr>
              <a:t>including “straw man“ documents for the </a:t>
            </a:r>
            <a:r>
              <a:rPr lang="en-US" sz="900" kern="0" dirty="0" err="1" smtClean="0">
                <a:solidFill>
                  <a:schemeClr val="bg1"/>
                </a:solidFill>
                <a:cs typeface="Arial" pitchFamily="34" charset="0"/>
              </a:rPr>
              <a:t>workstreams</a:t>
            </a:r>
            <a:endParaRPr lang="en-US" sz="900" kern="0" dirty="0" smtClean="0">
              <a:solidFill>
                <a:schemeClr val="bg1"/>
              </a:solidFill>
              <a:cs typeface="Arial" pitchFamily="34" charset="0"/>
            </a:endParaRPr>
          </a:p>
          <a:p>
            <a:pPr marL="216000" lvl="1" indent="-216000" fontAlgn="auto">
              <a:spcAft>
                <a:spcPts val="300"/>
              </a:spcAft>
              <a:buSzPct val="100000"/>
              <a:buFont typeface="Univers for KPMG Light" panose="020B0403020202020204" pitchFamily="34" charset="0"/>
              <a:buChar char="—"/>
              <a:defRPr/>
            </a:pPr>
            <a:r>
              <a:rPr lang="en-US" sz="900" kern="0" dirty="0" smtClean="0">
                <a:solidFill>
                  <a:schemeClr val="bg1"/>
                </a:solidFill>
                <a:cs typeface="Arial" pitchFamily="34" charset="0"/>
              </a:rPr>
              <a:t>Conducting </a:t>
            </a:r>
            <a:r>
              <a:rPr lang="en-US" sz="900" b="1" kern="0" dirty="0" smtClean="0">
                <a:solidFill>
                  <a:schemeClr val="bg1"/>
                </a:solidFill>
                <a:cs typeface="Arial" pitchFamily="34" charset="0"/>
              </a:rPr>
              <a:t>special tasks/projects</a:t>
            </a:r>
          </a:p>
          <a:p>
            <a:pPr marL="216000" lvl="1" indent="-216000" fontAlgn="auto">
              <a:spcAft>
                <a:spcPts val="300"/>
              </a:spcAft>
              <a:buSzPct val="100000"/>
              <a:buFont typeface="Univers for KPMG Light" panose="020B0403020202020204" pitchFamily="34" charset="0"/>
              <a:buChar char="—"/>
              <a:defRPr/>
            </a:pPr>
            <a:r>
              <a:rPr lang="en-US" sz="900" b="1" kern="0" dirty="0" smtClean="0">
                <a:solidFill>
                  <a:schemeClr val="bg1"/>
                </a:solidFill>
                <a:cs typeface="Arial" pitchFamily="34" charset="0"/>
              </a:rPr>
              <a:t>Time requirement</a:t>
            </a:r>
            <a:r>
              <a:rPr lang="en-US" sz="900" kern="0" dirty="0" smtClean="0">
                <a:solidFill>
                  <a:schemeClr val="bg1"/>
                </a:solidFill>
                <a:cs typeface="Arial" pitchFamily="34" charset="0"/>
              </a:rPr>
              <a:t>: 50% - 100% depends on project phase</a:t>
            </a:r>
          </a:p>
          <a:p>
            <a:pPr marL="216000" lvl="1" indent="-216000" fontAlgn="auto">
              <a:spcAft>
                <a:spcPts val="300"/>
              </a:spcAft>
              <a:buSzPct val="100000"/>
              <a:buFont typeface="Univers for KPMG Light" panose="020B0403020202020204" pitchFamily="34" charset="0"/>
              <a:buChar char="—"/>
              <a:defRPr/>
            </a:pPr>
            <a:r>
              <a:rPr lang="en-US" sz="900" b="1" kern="0" dirty="0" smtClean="0">
                <a:solidFill>
                  <a:schemeClr val="bg1"/>
                </a:solidFill>
                <a:cs typeface="Arial" pitchFamily="34" charset="0"/>
              </a:rPr>
              <a:t>Location</a:t>
            </a:r>
            <a:r>
              <a:rPr lang="en-US" sz="900" kern="0" dirty="0" smtClean="0">
                <a:solidFill>
                  <a:schemeClr val="bg1"/>
                </a:solidFill>
                <a:cs typeface="Arial" pitchFamily="34" charset="0"/>
              </a:rPr>
              <a:t>: till signing – Buyer site; after signing – at Target site</a:t>
            </a:r>
          </a:p>
          <a:p>
            <a:pPr marL="174625" lvl="1" indent="-173038" fontAlgn="auto">
              <a:spcAft>
                <a:spcPts val="300"/>
              </a:spcAft>
              <a:buSzPct val="100000"/>
              <a:buFont typeface="Arial" pitchFamily="34" charset="0"/>
              <a:buChar char="•"/>
              <a:defRPr/>
            </a:pPr>
            <a:endParaRPr lang="en-US" sz="900" b="1" kern="0" dirty="0">
              <a:solidFill>
                <a:schemeClr val="bg1"/>
              </a:solidFill>
              <a:cs typeface="Arial" pitchFamily="34" charset="0"/>
            </a:endParaRPr>
          </a:p>
        </p:txBody>
      </p:sp>
    </p:spTree>
    <p:extLst>
      <p:ext uri="{BB962C8B-B14F-4D97-AF65-F5344CB8AC3E}">
        <p14:creationId xmlns:p14="http://schemas.microsoft.com/office/powerpoint/2010/main" val="362188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417793206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Core statements:</a:t>
            </a:r>
          </a:p>
          <a:p>
            <a:pPr lvl="2"/>
            <a:r>
              <a:rPr lang="en-US" dirty="0"/>
              <a:t>Administrative coordination by the PMO</a:t>
            </a:r>
          </a:p>
          <a:p>
            <a:pPr lvl="2"/>
            <a:r>
              <a:rPr lang="en-US" dirty="0"/>
              <a:t>KPMG </a:t>
            </a:r>
            <a:r>
              <a:rPr lang="en-US" dirty="0" err="1"/>
              <a:t>Workstream</a:t>
            </a:r>
            <a:r>
              <a:rPr lang="en-US" dirty="0"/>
              <a:t> Manager/experts manage the workshop and drive the integration (amongst others, TOM, Take Control)</a:t>
            </a:r>
          </a:p>
          <a:p>
            <a:pPr lvl="2"/>
            <a:r>
              <a:rPr lang="en-US" dirty="0" err="1"/>
              <a:t>Workstream</a:t>
            </a:r>
            <a:r>
              <a:rPr lang="en-US" dirty="0"/>
              <a:t> leads of the customer and the target prepare the in the workshops and after the closing&lt;</a:t>
            </a:r>
          </a:p>
          <a:p>
            <a:pPr lvl="2"/>
            <a:r>
              <a:rPr lang="en-US" dirty="0"/>
              <a:t>Sponsors are as a rule supervisors of the </a:t>
            </a:r>
            <a:r>
              <a:rPr lang="en-US" dirty="0" err="1"/>
              <a:t>workstream</a:t>
            </a:r>
            <a:r>
              <a:rPr lang="en-US" dirty="0"/>
              <a:t> leads and control the individual functions/subject areas</a:t>
            </a:r>
          </a:p>
        </p:txBody>
      </p:sp>
      <p:sp>
        <p:nvSpPr>
          <p:cNvPr id="4" name="Titel 3"/>
          <p:cNvSpPr>
            <a:spLocks noGrp="1"/>
          </p:cNvSpPr>
          <p:nvPr>
            <p:ph type="title"/>
          </p:nvPr>
        </p:nvSpPr>
        <p:spPr/>
        <p:txBody>
          <a:bodyPr/>
          <a:lstStyle/>
          <a:p>
            <a:r>
              <a:rPr lang="en-US" dirty="0" smtClean="0"/>
              <a:t>7. What does the project management look like? (structure, roles, resources, responsibilities? (3/5)</a:t>
            </a:r>
            <a:endParaRPr lang="en-US" dirty="0"/>
          </a:p>
        </p:txBody>
      </p:sp>
      <p:sp>
        <p:nvSpPr>
          <p:cNvPr id="2" name="Textplatzhalter 1"/>
          <p:cNvSpPr>
            <a:spLocks noGrp="1"/>
          </p:cNvSpPr>
          <p:nvPr>
            <p:ph type="body" sz="quarter" idx="13"/>
          </p:nvPr>
        </p:nvSpPr>
        <p:spPr/>
        <p:txBody>
          <a:bodyPr/>
          <a:lstStyle/>
          <a:p>
            <a:r>
              <a:rPr lang="en-US" dirty="0"/>
              <a:t>Integration </a:t>
            </a:r>
            <a:r>
              <a:rPr lang="en-US" dirty="0" smtClean="0"/>
              <a:t>Blueprint</a:t>
            </a:r>
            <a:endParaRPr lang="en-US" dirty="0"/>
          </a:p>
        </p:txBody>
      </p:sp>
      <p:sp>
        <p:nvSpPr>
          <p:cNvPr id="75" name="Rectangle 3"/>
          <p:cNvSpPr>
            <a:spLocks noChangeArrowheads="1"/>
          </p:cNvSpPr>
          <p:nvPr/>
        </p:nvSpPr>
        <p:spPr bwMode="auto">
          <a:xfrm>
            <a:off x="2452787" y="3742621"/>
            <a:ext cx="6955471" cy="288000"/>
          </a:xfrm>
          <a:prstGeom prst="rect">
            <a:avLst/>
          </a:prstGeom>
          <a:solidFill>
            <a:srgbClr val="747678"/>
          </a:solidFill>
          <a:ln w="9525">
            <a:solidFill>
              <a:srgbClr val="747678"/>
            </a:solidFill>
            <a:miter lim="800000"/>
            <a:headEnd/>
            <a:tailEnd/>
          </a:ln>
          <a:effectLst/>
        </p:spPr>
        <p:txBody>
          <a:bodyPr wrap="none" lIns="0" tIns="0" rIns="0" bIns="0" anchor="ctr"/>
          <a:lstStyle/>
          <a:p>
            <a:pPr algn="ctr" fontAlgn="auto">
              <a:spcBef>
                <a:spcPts val="0"/>
              </a:spcBef>
              <a:spcAft>
                <a:spcPts val="0"/>
              </a:spcAft>
              <a:defRPr/>
            </a:pPr>
            <a:r>
              <a:rPr lang="en-US" sz="900" b="1" kern="0" dirty="0" err="1" smtClean="0">
                <a:solidFill>
                  <a:prstClr val="white"/>
                </a:solidFill>
                <a:ea typeface="+mn-ea"/>
                <a:cs typeface="Arial" pitchFamily="34" charset="0"/>
              </a:rPr>
              <a:t>Workstream</a:t>
            </a:r>
            <a:r>
              <a:rPr lang="en-US" sz="900" b="1" kern="0" dirty="0" smtClean="0">
                <a:solidFill>
                  <a:prstClr val="white"/>
                </a:solidFill>
                <a:ea typeface="+mn-ea"/>
                <a:cs typeface="Arial" pitchFamily="34" charset="0"/>
              </a:rPr>
              <a:t> Management Team</a:t>
            </a:r>
            <a:endParaRPr lang="en-US" sz="900" b="1" kern="0" dirty="0">
              <a:solidFill>
                <a:prstClr val="white"/>
              </a:solidFill>
              <a:ea typeface="+mn-ea"/>
              <a:cs typeface="Arial" pitchFamily="34" charset="0"/>
            </a:endParaRPr>
          </a:p>
        </p:txBody>
      </p:sp>
      <p:sp>
        <p:nvSpPr>
          <p:cNvPr id="78" name="Rectangle 8"/>
          <p:cNvSpPr>
            <a:spLocks noChangeArrowheads="1"/>
          </p:cNvSpPr>
          <p:nvPr>
            <p:custDataLst>
              <p:tags r:id="rId1"/>
            </p:custDataLst>
          </p:nvPr>
        </p:nvSpPr>
        <p:spPr bwMode="gray">
          <a:xfrm>
            <a:off x="2452787" y="4079631"/>
            <a:ext cx="3446363" cy="1941756"/>
          </a:xfrm>
          <a:prstGeom prst="rect">
            <a:avLst/>
          </a:prstGeom>
          <a:solidFill>
            <a:schemeClr val="accent1"/>
          </a:solidFill>
          <a:ln w="9525" algn="ctr">
            <a:solidFill>
              <a:schemeClr val="accent1"/>
            </a:solidFill>
            <a:miter lim="800000"/>
            <a:headEnd/>
            <a:tailEnd/>
          </a:ln>
        </p:spPr>
        <p:txBody>
          <a:bodyPr lIns="54000" tIns="54000" rIns="54000" bIns="54000"/>
          <a:lstStyle/>
          <a:p>
            <a:pPr marL="216000" lvl="1" indent="-216000" fontAlgn="auto">
              <a:spcAft>
                <a:spcPts val="200"/>
              </a:spcAft>
              <a:buClr>
                <a:srgbClr val="0C2D83"/>
              </a:buClr>
              <a:buSzPct val="85000"/>
              <a:defRPr/>
            </a:pPr>
            <a:r>
              <a:rPr lang="en-US" sz="900" b="1" kern="0" dirty="0" smtClean="0">
                <a:solidFill>
                  <a:schemeClr val="bg1"/>
                </a:solidFill>
                <a:cs typeface="Arial" pitchFamily="34" charset="0"/>
              </a:rPr>
              <a:t>Sponsor</a:t>
            </a:r>
          </a:p>
          <a:p>
            <a:pPr marL="216000" lvl="1" indent="-216000">
              <a:spcAft>
                <a:spcPts val="2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Head of functional area or member of functional leadership team</a:t>
            </a:r>
          </a:p>
          <a:p>
            <a:pPr marL="216000" lvl="1" indent="-216000">
              <a:spcAft>
                <a:spcPts val="2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Provides the </a:t>
            </a:r>
            <a:r>
              <a:rPr lang="en-US" sz="900" kern="0" dirty="0" err="1">
                <a:solidFill>
                  <a:schemeClr val="bg1"/>
                </a:solidFill>
                <a:cs typeface="Arial" pitchFamily="34" charset="0"/>
              </a:rPr>
              <a:t>workstream</a:t>
            </a:r>
            <a:r>
              <a:rPr lang="en-US" sz="900" kern="0" dirty="0">
                <a:solidFill>
                  <a:schemeClr val="bg1"/>
                </a:solidFill>
                <a:cs typeface="Arial" pitchFamily="34" charset="0"/>
              </a:rPr>
              <a:t> with sufficient capacities and commitment</a:t>
            </a:r>
          </a:p>
          <a:p>
            <a:pPr marL="216000" lvl="1" indent="-216000">
              <a:spcAft>
                <a:spcPts val="2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Ensures continuity of business as usual at the department/ function of [Buyer] and [Target]</a:t>
            </a:r>
          </a:p>
          <a:p>
            <a:pPr marL="216000" lvl="1" indent="-216000">
              <a:spcAft>
                <a:spcPts val="2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Empowered to resolve issues within </a:t>
            </a:r>
            <a:r>
              <a:rPr lang="en-US" sz="900" kern="0" dirty="0" err="1">
                <a:solidFill>
                  <a:schemeClr val="bg1"/>
                </a:solidFill>
                <a:cs typeface="Arial" pitchFamily="34" charset="0"/>
              </a:rPr>
              <a:t>workstreams</a:t>
            </a:r>
            <a:endParaRPr lang="en-US" sz="900" kern="0" dirty="0">
              <a:solidFill>
                <a:schemeClr val="bg1"/>
              </a:solidFill>
              <a:cs typeface="Arial" pitchFamily="34" charset="0"/>
            </a:endParaRPr>
          </a:p>
          <a:p>
            <a:pPr marL="216000" lvl="1" indent="-216000">
              <a:spcAft>
                <a:spcPts val="2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Final sign off/approval on functional integration plans, including benefits and costs</a:t>
            </a:r>
          </a:p>
          <a:p>
            <a:pPr marL="216000" lvl="1" indent="-216000">
              <a:spcAft>
                <a:spcPts val="2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Time requirement: 10% - 20% depends on project phase</a:t>
            </a:r>
          </a:p>
          <a:p>
            <a:pPr marL="216000" lvl="1" indent="-216000">
              <a:spcAft>
                <a:spcPts val="2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Location: till signing – Buyer site; after signing – at Target site</a:t>
            </a:r>
          </a:p>
        </p:txBody>
      </p:sp>
      <p:sp>
        <p:nvSpPr>
          <p:cNvPr id="79" name="Rectangle 8"/>
          <p:cNvSpPr>
            <a:spLocks noChangeArrowheads="1"/>
          </p:cNvSpPr>
          <p:nvPr>
            <p:custDataLst>
              <p:tags r:id="rId2"/>
            </p:custDataLst>
          </p:nvPr>
        </p:nvSpPr>
        <p:spPr bwMode="gray">
          <a:xfrm>
            <a:off x="5970589" y="4079631"/>
            <a:ext cx="3437670" cy="1941756"/>
          </a:xfrm>
          <a:prstGeom prst="rect">
            <a:avLst/>
          </a:prstGeom>
          <a:solidFill>
            <a:srgbClr val="483698"/>
          </a:solidFill>
          <a:ln w="9525" algn="ctr">
            <a:solidFill>
              <a:srgbClr val="483698"/>
            </a:solidFill>
            <a:miter lim="800000"/>
            <a:headEnd/>
            <a:tailEnd/>
          </a:ln>
        </p:spPr>
        <p:txBody>
          <a:bodyPr lIns="54000" tIns="54000" rIns="54000" bIns="54000"/>
          <a:lstStyle/>
          <a:p>
            <a:pPr marL="192088" lvl="1" indent="-190500" fontAlgn="auto">
              <a:spcAft>
                <a:spcPts val="200"/>
              </a:spcAft>
              <a:buClr>
                <a:srgbClr val="0C2D83"/>
              </a:buClr>
              <a:buSzPct val="85000"/>
              <a:defRPr/>
            </a:pPr>
            <a:r>
              <a:rPr lang="en-US" sz="900" b="1" kern="0" dirty="0" err="1" smtClean="0">
                <a:solidFill>
                  <a:schemeClr val="bg1"/>
                </a:solidFill>
                <a:cs typeface="Arial" pitchFamily="34" charset="0"/>
              </a:rPr>
              <a:t>Workstream</a:t>
            </a:r>
            <a:r>
              <a:rPr lang="en-US" sz="900" b="1" kern="0" dirty="0" smtClean="0">
                <a:solidFill>
                  <a:schemeClr val="bg1"/>
                </a:solidFill>
                <a:cs typeface="Arial" pitchFamily="34" charset="0"/>
              </a:rPr>
              <a:t> Lead/Manager</a:t>
            </a:r>
          </a:p>
          <a:p>
            <a:pPr marL="216000" lvl="1" indent="-216000" fontAlgn="auto">
              <a:spcAft>
                <a:spcPts val="200"/>
              </a:spcAft>
              <a:buSzPct val="100000"/>
              <a:buFont typeface="Univers for KPMG Light" panose="020B0403020202020204" pitchFamily="34" charset="0"/>
              <a:buChar char="—"/>
              <a:defRPr/>
            </a:pPr>
            <a:r>
              <a:rPr lang="en-US" sz="900" kern="0" dirty="0">
                <a:solidFill>
                  <a:schemeClr val="bg1"/>
                </a:solidFill>
                <a:cs typeface="Arial" pitchFamily="34" charset="0"/>
              </a:rPr>
              <a:t>Responsible for </a:t>
            </a:r>
            <a:r>
              <a:rPr lang="en-US" sz="900" kern="0" dirty="0" err="1">
                <a:solidFill>
                  <a:schemeClr val="bg1"/>
                </a:solidFill>
                <a:cs typeface="Arial" pitchFamily="34" charset="0"/>
              </a:rPr>
              <a:t>workstream</a:t>
            </a:r>
            <a:r>
              <a:rPr lang="en-US" sz="900" kern="0" dirty="0">
                <a:solidFill>
                  <a:schemeClr val="bg1"/>
                </a:solidFill>
                <a:cs typeface="Arial" pitchFamily="34" charset="0"/>
              </a:rPr>
              <a:t> scope for all matters (might differ to role &amp; responsibility of the original line function) </a:t>
            </a:r>
          </a:p>
          <a:p>
            <a:pPr marL="216000" lvl="1" indent="-216000" fontAlgn="auto">
              <a:spcAft>
                <a:spcPts val="200"/>
              </a:spcAft>
              <a:buSzPct val="100000"/>
              <a:buFont typeface="Univers for KPMG Light" panose="020B0403020202020204" pitchFamily="34" charset="0"/>
              <a:buChar char="—"/>
              <a:defRPr/>
            </a:pPr>
            <a:r>
              <a:rPr lang="en-US" sz="900" kern="0" dirty="0">
                <a:solidFill>
                  <a:schemeClr val="bg1"/>
                </a:solidFill>
                <a:cs typeface="Arial" pitchFamily="34" charset="0"/>
              </a:rPr>
              <a:t>Identification and coordination of </a:t>
            </a:r>
            <a:r>
              <a:rPr lang="en-US" sz="900" kern="0" dirty="0" err="1">
                <a:solidFill>
                  <a:schemeClr val="bg1"/>
                </a:solidFill>
                <a:cs typeface="Arial" pitchFamily="34" charset="0"/>
              </a:rPr>
              <a:t>workstream</a:t>
            </a:r>
            <a:r>
              <a:rPr lang="en-US" sz="900" kern="0" dirty="0">
                <a:solidFill>
                  <a:schemeClr val="bg1"/>
                </a:solidFill>
                <a:cs typeface="Arial" pitchFamily="34" charset="0"/>
              </a:rPr>
              <a:t>-interdependencies </a:t>
            </a:r>
          </a:p>
          <a:p>
            <a:pPr marL="216000" lvl="1" indent="-216000" fontAlgn="auto">
              <a:spcAft>
                <a:spcPts val="200"/>
              </a:spcAft>
              <a:buSzPct val="100000"/>
              <a:buFont typeface="Univers for KPMG Light" panose="020B0403020202020204" pitchFamily="34" charset="0"/>
              <a:buChar char="—"/>
              <a:defRPr/>
            </a:pPr>
            <a:r>
              <a:rPr lang="en-US" sz="900" kern="0" dirty="0">
                <a:solidFill>
                  <a:schemeClr val="bg1"/>
                </a:solidFill>
                <a:cs typeface="Arial" pitchFamily="34" charset="0"/>
              </a:rPr>
              <a:t>Develops integration deliverables, e.g. Day-1 Plans, Target Operating Model, Synergy Cases, 100-Day Plans</a:t>
            </a:r>
          </a:p>
          <a:p>
            <a:pPr marL="216000" lvl="1" indent="-216000" fontAlgn="auto">
              <a:spcAft>
                <a:spcPts val="200"/>
              </a:spcAft>
              <a:buSzPct val="100000"/>
              <a:buFont typeface="Univers for KPMG Light" panose="020B0403020202020204" pitchFamily="34" charset="0"/>
              <a:buChar char="—"/>
              <a:defRPr/>
            </a:pPr>
            <a:r>
              <a:rPr lang="en-US" sz="900" kern="0" dirty="0">
                <a:solidFill>
                  <a:schemeClr val="bg1"/>
                </a:solidFill>
                <a:cs typeface="Arial" pitchFamily="34" charset="0"/>
              </a:rPr>
              <a:t>Valuation of options/risks and provide with recommendations</a:t>
            </a:r>
          </a:p>
          <a:p>
            <a:pPr marL="216000" lvl="1" indent="-216000" fontAlgn="auto">
              <a:spcAft>
                <a:spcPts val="200"/>
              </a:spcAft>
              <a:buSzPct val="100000"/>
              <a:buFont typeface="Univers for KPMG Light" panose="020B0403020202020204" pitchFamily="34" charset="0"/>
              <a:buChar char="—"/>
              <a:defRPr/>
            </a:pPr>
            <a:r>
              <a:rPr lang="en-US" sz="900" kern="0" dirty="0">
                <a:solidFill>
                  <a:schemeClr val="bg1"/>
                </a:solidFill>
                <a:cs typeface="Arial" pitchFamily="34" charset="0"/>
              </a:rPr>
              <a:t>Communication (status reports) towards the decision-making roles/panels regarding the course of the project</a:t>
            </a:r>
          </a:p>
          <a:p>
            <a:pPr marL="216000" lvl="1" indent="-216000" fontAlgn="auto">
              <a:spcAft>
                <a:spcPts val="200"/>
              </a:spcAft>
              <a:buSzPct val="100000"/>
              <a:buFont typeface="Univers for KPMG Light" panose="020B0403020202020204" pitchFamily="34" charset="0"/>
              <a:buChar char="—"/>
              <a:defRPr/>
            </a:pPr>
            <a:r>
              <a:rPr lang="en-US" sz="900" kern="0" dirty="0">
                <a:solidFill>
                  <a:schemeClr val="bg1"/>
                </a:solidFill>
                <a:cs typeface="Arial" pitchFamily="34" charset="0"/>
              </a:rPr>
              <a:t>Time requirement: 60% - 80% depends on project phase</a:t>
            </a:r>
          </a:p>
          <a:p>
            <a:pPr marL="216000" lvl="1" indent="-216000" fontAlgn="auto">
              <a:spcAft>
                <a:spcPts val="200"/>
              </a:spcAft>
              <a:buSzPct val="100000"/>
              <a:buFont typeface="Univers for KPMG Light" panose="020B0403020202020204" pitchFamily="34" charset="0"/>
              <a:buChar char="—"/>
              <a:defRPr/>
            </a:pPr>
            <a:r>
              <a:rPr lang="en-US" sz="900" kern="0" dirty="0">
                <a:solidFill>
                  <a:schemeClr val="bg1"/>
                </a:solidFill>
                <a:cs typeface="Arial" pitchFamily="34" charset="0"/>
              </a:rPr>
              <a:t>Location: till signing – Buyer site; after signing – at Target site</a:t>
            </a:r>
          </a:p>
          <a:p>
            <a:pPr marL="216000" lvl="1" indent="-216000" fontAlgn="auto">
              <a:spcAft>
                <a:spcPts val="200"/>
              </a:spcAft>
              <a:buSzPct val="100000"/>
              <a:buFont typeface="Univers for KPMG Light" panose="020B0403020202020204" pitchFamily="34" charset="0"/>
              <a:buChar char="—"/>
              <a:defRPr/>
            </a:pPr>
            <a:endParaRPr lang="en-US" sz="900" b="1" kern="0" dirty="0">
              <a:solidFill>
                <a:schemeClr val="bg1"/>
              </a:solidFill>
              <a:cs typeface="Arial" pitchFamily="34" charset="0"/>
            </a:endParaRPr>
          </a:p>
        </p:txBody>
      </p:sp>
      <p:sp>
        <p:nvSpPr>
          <p:cNvPr id="9" name="Rectangle 8"/>
          <p:cNvSpPr>
            <a:spLocks noChangeArrowheads="1"/>
          </p:cNvSpPr>
          <p:nvPr>
            <p:custDataLst>
              <p:tags r:id="rId3"/>
            </p:custDataLst>
          </p:nvPr>
        </p:nvSpPr>
        <p:spPr bwMode="gray">
          <a:xfrm>
            <a:off x="2446338" y="1433058"/>
            <a:ext cx="3452812" cy="2259711"/>
          </a:xfrm>
          <a:prstGeom prst="rect">
            <a:avLst/>
          </a:prstGeom>
          <a:solidFill>
            <a:schemeClr val="accent3"/>
          </a:solidFill>
          <a:ln w="9525" algn="ctr">
            <a:solidFill>
              <a:schemeClr val="accent3"/>
            </a:solidFill>
            <a:miter lim="800000"/>
            <a:headEnd/>
            <a:tailEnd/>
          </a:ln>
        </p:spPr>
        <p:txBody>
          <a:bodyPr lIns="54000" tIns="54000" rIns="54000" bIns="54000"/>
          <a:lstStyle/>
          <a:p>
            <a:pPr marL="216000" lvl="1" indent="-216000" fontAlgn="auto">
              <a:spcAft>
                <a:spcPts val="100"/>
              </a:spcAft>
              <a:buClr>
                <a:srgbClr val="0C2D83"/>
              </a:buClr>
              <a:buSzPct val="85000"/>
              <a:defRPr/>
            </a:pPr>
            <a:r>
              <a:rPr lang="en-US" sz="900" b="1" kern="0" dirty="0" smtClean="0">
                <a:solidFill>
                  <a:schemeClr val="bg1"/>
                </a:solidFill>
                <a:cs typeface="Arial" pitchFamily="34" charset="0"/>
              </a:rPr>
              <a:t>KPMG PMO</a:t>
            </a:r>
          </a:p>
          <a:p>
            <a:pPr marL="216000" lvl="1" indent="-216000">
              <a:spcAft>
                <a:spcPts val="1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Link between </a:t>
            </a:r>
            <a:r>
              <a:rPr lang="en-US" sz="900" kern="0" dirty="0" err="1">
                <a:solidFill>
                  <a:schemeClr val="bg1"/>
                </a:solidFill>
                <a:cs typeface="Arial" pitchFamily="34" charset="0"/>
              </a:rPr>
              <a:t>workstreams</a:t>
            </a:r>
            <a:r>
              <a:rPr lang="en-US" sz="900" kern="0" dirty="0">
                <a:solidFill>
                  <a:schemeClr val="bg1"/>
                </a:solidFill>
                <a:cs typeface="Arial" pitchFamily="34" charset="0"/>
              </a:rPr>
              <a:t> and program management (serves as point of contact, communicator)</a:t>
            </a:r>
          </a:p>
          <a:p>
            <a:pPr marL="216000" lvl="1" indent="-216000">
              <a:spcAft>
                <a:spcPts val="1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Installment of monitoring tools and pro-active tracking of project development within the </a:t>
            </a:r>
            <a:r>
              <a:rPr lang="en-US" sz="900" kern="0" dirty="0" err="1">
                <a:solidFill>
                  <a:schemeClr val="bg1"/>
                </a:solidFill>
                <a:cs typeface="Arial" pitchFamily="34" charset="0"/>
              </a:rPr>
              <a:t>workstreams</a:t>
            </a:r>
            <a:r>
              <a:rPr lang="en-US" sz="900" kern="0" dirty="0">
                <a:solidFill>
                  <a:schemeClr val="bg1"/>
                </a:solidFill>
                <a:cs typeface="Arial" pitchFamily="34" charset="0"/>
              </a:rPr>
              <a:t> (PMO Tool)</a:t>
            </a:r>
          </a:p>
          <a:p>
            <a:pPr marL="216000" lvl="1" indent="-216000">
              <a:spcAft>
                <a:spcPts val="1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Continuous reporting of the integration status (detailed status reports)</a:t>
            </a:r>
          </a:p>
          <a:p>
            <a:pPr marL="216000" lvl="1" indent="-216000">
              <a:spcAft>
                <a:spcPts val="1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Tracks the course of the project and compares with the detailed </a:t>
            </a:r>
            <a:r>
              <a:rPr lang="en-US" sz="900" kern="0" dirty="0" err="1">
                <a:solidFill>
                  <a:schemeClr val="bg1"/>
                </a:solidFill>
                <a:cs typeface="Arial" pitchFamily="34" charset="0"/>
              </a:rPr>
              <a:t>workstream</a:t>
            </a:r>
            <a:r>
              <a:rPr lang="en-US" sz="900" kern="0" dirty="0">
                <a:solidFill>
                  <a:schemeClr val="bg1"/>
                </a:solidFill>
                <a:cs typeface="Arial" pitchFamily="34" charset="0"/>
              </a:rPr>
              <a:t> planning (focus on milestones, costs, and synergies)</a:t>
            </a:r>
          </a:p>
          <a:p>
            <a:pPr marL="216000" lvl="1" indent="-216000">
              <a:spcAft>
                <a:spcPts val="1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Communication and resolving of risks, critical issues and interdependencies regarding the integration program</a:t>
            </a:r>
          </a:p>
          <a:p>
            <a:pPr marL="216000" lvl="1" indent="-216000">
              <a:spcAft>
                <a:spcPts val="1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Escalates conflicts to the relevant decision makers</a:t>
            </a:r>
          </a:p>
          <a:p>
            <a:pPr marL="216000" lvl="1" indent="-216000">
              <a:spcAft>
                <a:spcPts val="1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Time requirement: 100% after signing</a:t>
            </a:r>
          </a:p>
          <a:p>
            <a:pPr marL="216000" lvl="1" indent="-216000">
              <a:spcAft>
                <a:spcPts val="100"/>
              </a:spcAft>
              <a:buClr>
                <a:schemeClr val="bg1"/>
              </a:buClr>
              <a:buSzPct val="100000"/>
              <a:buFont typeface="Univers for KPMG Light" panose="020B0403020202020204" pitchFamily="34" charset="0"/>
              <a:buChar char="—"/>
              <a:defRPr/>
            </a:pPr>
            <a:r>
              <a:rPr lang="en-US" sz="900" kern="0" dirty="0">
                <a:solidFill>
                  <a:schemeClr val="bg1"/>
                </a:solidFill>
                <a:cs typeface="Arial" pitchFamily="34" charset="0"/>
              </a:rPr>
              <a:t>Location: till signing – [Buyer]; after signing – at [Target]</a:t>
            </a:r>
          </a:p>
        </p:txBody>
      </p:sp>
      <p:sp>
        <p:nvSpPr>
          <p:cNvPr id="10" name="Rectangle 8"/>
          <p:cNvSpPr>
            <a:spLocks noChangeArrowheads="1"/>
          </p:cNvSpPr>
          <p:nvPr>
            <p:custDataLst>
              <p:tags r:id="rId4"/>
            </p:custDataLst>
          </p:nvPr>
        </p:nvSpPr>
        <p:spPr bwMode="gray">
          <a:xfrm>
            <a:off x="5970589" y="1433058"/>
            <a:ext cx="3440012" cy="2259711"/>
          </a:xfrm>
          <a:prstGeom prst="rect">
            <a:avLst/>
          </a:prstGeom>
          <a:solidFill>
            <a:schemeClr val="bg1"/>
          </a:solidFill>
          <a:ln w="9525" algn="ctr">
            <a:solidFill>
              <a:schemeClr val="accent3"/>
            </a:solidFill>
            <a:miter lim="800000"/>
            <a:headEnd/>
            <a:tailEnd/>
          </a:ln>
        </p:spPr>
        <p:txBody>
          <a:bodyPr lIns="54000" tIns="54000" rIns="54000" bIns="54000"/>
          <a:lstStyle/>
          <a:p>
            <a:pPr marL="192088" lvl="1" indent="-190500" fontAlgn="auto">
              <a:spcAft>
                <a:spcPts val="100"/>
              </a:spcAft>
              <a:buClr>
                <a:srgbClr val="0C2D83"/>
              </a:buClr>
              <a:buSzPct val="85000"/>
              <a:defRPr/>
            </a:pPr>
            <a:r>
              <a:rPr lang="en-US" sz="900" b="1" kern="0" dirty="0" smtClean="0">
                <a:solidFill>
                  <a:schemeClr val="accent3"/>
                </a:solidFill>
                <a:cs typeface="Arial" pitchFamily="34" charset="0"/>
              </a:rPr>
              <a:t>KPMG experts, e.g. IT</a:t>
            </a:r>
          </a:p>
          <a:p>
            <a:pPr marL="216000" lvl="1" indent="-216000" fontAlgn="auto">
              <a:spcAft>
                <a:spcPts val="100"/>
              </a:spcAft>
              <a:buSzPct val="100000"/>
              <a:buFont typeface="Univers for KPMG Light" panose="020B0403020202020204" pitchFamily="34" charset="0"/>
              <a:buChar char="—"/>
              <a:defRPr/>
            </a:pPr>
            <a:r>
              <a:rPr lang="en-US" sz="900" kern="0" dirty="0">
                <a:solidFill>
                  <a:prstClr val="black"/>
                </a:solidFill>
                <a:cs typeface="Arial" pitchFamily="34" charset="0"/>
              </a:rPr>
              <a:t>Key contact for </a:t>
            </a:r>
            <a:r>
              <a:rPr lang="en-US" sz="900" kern="0" dirty="0" err="1">
                <a:solidFill>
                  <a:prstClr val="black"/>
                </a:solidFill>
                <a:cs typeface="Arial" pitchFamily="34" charset="0"/>
              </a:rPr>
              <a:t>workstream</a:t>
            </a:r>
            <a:r>
              <a:rPr lang="en-US" sz="900" kern="0" dirty="0">
                <a:solidFill>
                  <a:prstClr val="black"/>
                </a:solidFill>
                <a:cs typeface="Arial" pitchFamily="34" charset="0"/>
              </a:rPr>
              <a:t> members/leads</a:t>
            </a:r>
          </a:p>
          <a:p>
            <a:pPr marL="216000" lvl="1" indent="-216000" fontAlgn="auto">
              <a:spcAft>
                <a:spcPts val="100"/>
              </a:spcAft>
              <a:buSzPct val="100000"/>
              <a:buFont typeface="Univers for KPMG Light" panose="020B0403020202020204" pitchFamily="34" charset="0"/>
              <a:buChar char="—"/>
              <a:defRPr/>
            </a:pPr>
            <a:r>
              <a:rPr lang="en-US" sz="900" kern="0" dirty="0">
                <a:solidFill>
                  <a:prstClr val="black"/>
                </a:solidFill>
                <a:cs typeface="Arial" pitchFamily="34" charset="0"/>
              </a:rPr>
              <a:t>Coordination of the interaction in workshops incl. support</a:t>
            </a:r>
          </a:p>
          <a:p>
            <a:pPr marL="216000" lvl="1" indent="-216000" fontAlgn="auto">
              <a:spcAft>
                <a:spcPts val="100"/>
              </a:spcAft>
              <a:buSzPct val="100000"/>
              <a:buFont typeface="Univers for KPMG Light" panose="020B0403020202020204" pitchFamily="34" charset="0"/>
              <a:buChar char="—"/>
              <a:defRPr/>
            </a:pPr>
            <a:r>
              <a:rPr lang="en-US" sz="900" kern="0" dirty="0">
                <a:solidFill>
                  <a:prstClr val="black"/>
                </a:solidFill>
                <a:cs typeface="Arial" pitchFamily="34" charset="0"/>
              </a:rPr>
              <a:t>Quality assurance of </a:t>
            </a:r>
            <a:r>
              <a:rPr lang="en-US" sz="900" kern="0" dirty="0" err="1">
                <a:solidFill>
                  <a:prstClr val="black"/>
                </a:solidFill>
                <a:cs typeface="Arial" pitchFamily="34" charset="0"/>
              </a:rPr>
              <a:t>workstream</a:t>
            </a:r>
            <a:r>
              <a:rPr lang="en-US" sz="900" kern="0" dirty="0">
                <a:solidFill>
                  <a:prstClr val="black"/>
                </a:solidFill>
                <a:cs typeface="Arial" pitchFamily="34" charset="0"/>
              </a:rPr>
              <a:t> deliverables </a:t>
            </a:r>
          </a:p>
          <a:p>
            <a:pPr marL="216000" lvl="1" indent="-216000" fontAlgn="auto">
              <a:spcAft>
                <a:spcPts val="100"/>
              </a:spcAft>
              <a:buSzPct val="100000"/>
              <a:buFont typeface="Univers for KPMG Light" panose="020B0403020202020204" pitchFamily="34" charset="0"/>
              <a:buChar char="—"/>
              <a:defRPr/>
            </a:pPr>
            <a:r>
              <a:rPr lang="en-US" sz="900" kern="0" dirty="0">
                <a:solidFill>
                  <a:prstClr val="black"/>
                </a:solidFill>
                <a:cs typeface="Arial" pitchFamily="34" charset="0"/>
              </a:rPr>
              <a:t>Preparation of integration plans (Day-1 Plan, 100 Days-Plan)</a:t>
            </a:r>
          </a:p>
          <a:p>
            <a:pPr marL="216000" lvl="1" indent="-216000" fontAlgn="auto">
              <a:spcAft>
                <a:spcPts val="100"/>
              </a:spcAft>
              <a:buSzPct val="100000"/>
              <a:buFont typeface="Univers for KPMG Light" panose="020B0403020202020204" pitchFamily="34" charset="0"/>
              <a:buChar char="—"/>
              <a:defRPr/>
            </a:pPr>
            <a:r>
              <a:rPr lang="en-US" sz="900" kern="0" dirty="0">
                <a:solidFill>
                  <a:prstClr val="black"/>
                </a:solidFill>
                <a:cs typeface="Arial" pitchFamily="34" charset="0"/>
              </a:rPr>
              <a:t>Daily management of </a:t>
            </a:r>
            <a:r>
              <a:rPr lang="en-US" sz="900" kern="0" dirty="0" err="1">
                <a:solidFill>
                  <a:prstClr val="black"/>
                </a:solidFill>
                <a:cs typeface="Arial" pitchFamily="34" charset="0"/>
              </a:rPr>
              <a:t>workstream</a:t>
            </a:r>
            <a:r>
              <a:rPr lang="en-US" sz="900" kern="0" dirty="0">
                <a:solidFill>
                  <a:prstClr val="black"/>
                </a:solidFill>
                <a:cs typeface="Arial" pitchFamily="34" charset="0"/>
              </a:rPr>
              <a:t> activities</a:t>
            </a:r>
          </a:p>
          <a:p>
            <a:pPr marL="216000" lvl="1" indent="-216000" fontAlgn="auto">
              <a:spcAft>
                <a:spcPts val="100"/>
              </a:spcAft>
              <a:buSzPct val="100000"/>
              <a:buFont typeface="Univers for KPMG Light" panose="020B0403020202020204" pitchFamily="34" charset="0"/>
              <a:buChar char="—"/>
              <a:defRPr/>
            </a:pPr>
            <a:r>
              <a:rPr lang="en-US" sz="900" kern="0" dirty="0">
                <a:solidFill>
                  <a:prstClr val="black"/>
                </a:solidFill>
                <a:cs typeface="Arial" pitchFamily="34" charset="0"/>
              </a:rPr>
              <a:t>Support and coaching for the </a:t>
            </a:r>
            <a:r>
              <a:rPr lang="en-US" sz="900" kern="0" dirty="0" err="1">
                <a:solidFill>
                  <a:prstClr val="black"/>
                </a:solidFill>
                <a:cs typeface="Arial" pitchFamily="34" charset="0"/>
              </a:rPr>
              <a:t>workstreams</a:t>
            </a:r>
            <a:r>
              <a:rPr lang="en-US" sz="900" kern="0" dirty="0">
                <a:solidFill>
                  <a:prstClr val="black"/>
                </a:solidFill>
                <a:cs typeface="Arial" pitchFamily="34" charset="0"/>
              </a:rPr>
              <a:t> activities </a:t>
            </a:r>
          </a:p>
          <a:p>
            <a:pPr marL="216000" lvl="1" indent="-216000" fontAlgn="auto">
              <a:spcAft>
                <a:spcPts val="100"/>
              </a:spcAft>
              <a:buSzPct val="100000"/>
              <a:buFont typeface="Univers for KPMG Light" panose="020B0403020202020204" pitchFamily="34" charset="0"/>
              <a:buChar char="—"/>
              <a:defRPr/>
            </a:pPr>
            <a:r>
              <a:rPr lang="en-US" sz="900" kern="0" dirty="0">
                <a:solidFill>
                  <a:prstClr val="black"/>
                </a:solidFill>
                <a:cs typeface="Arial" pitchFamily="34" charset="0"/>
              </a:rPr>
              <a:t>Time requirement: depends on scope</a:t>
            </a:r>
          </a:p>
          <a:p>
            <a:pPr marL="216000" lvl="1" indent="-216000" fontAlgn="auto">
              <a:spcAft>
                <a:spcPts val="100"/>
              </a:spcAft>
              <a:buSzPct val="100000"/>
              <a:buFont typeface="Univers for KPMG Light" panose="020B0403020202020204" pitchFamily="34" charset="0"/>
              <a:buChar char="—"/>
              <a:defRPr/>
            </a:pPr>
            <a:r>
              <a:rPr lang="en-US" sz="900" kern="0" dirty="0">
                <a:solidFill>
                  <a:prstClr val="black"/>
                </a:solidFill>
                <a:cs typeface="Arial" pitchFamily="34" charset="0"/>
              </a:rPr>
              <a:t>Location: depends on scope</a:t>
            </a:r>
          </a:p>
          <a:p>
            <a:pPr marL="174625" lvl="1" indent="-173038" fontAlgn="auto">
              <a:spcAft>
                <a:spcPts val="100"/>
              </a:spcAft>
              <a:buSzPct val="100000"/>
              <a:buFont typeface="Arial" pitchFamily="34" charset="0"/>
              <a:buChar char="•"/>
              <a:defRPr/>
            </a:pPr>
            <a:endParaRPr lang="en-US" sz="900" b="1" kern="0" dirty="0">
              <a:solidFill>
                <a:prstClr val="black"/>
              </a:solidFill>
              <a:cs typeface="Arial" pitchFamily="34" charset="0"/>
            </a:endParaRPr>
          </a:p>
        </p:txBody>
      </p:sp>
    </p:spTree>
    <p:extLst>
      <p:ext uri="{BB962C8B-B14F-4D97-AF65-F5344CB8AC3E}">
        <p14:creationId xmlns:p14="http://schemas.microsoft.com/office/powerpoint/2010/main" val="169603098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Core statements:</a:t>
            </a:r>
          </a:p>
          <a:p>
            <a:pPr lvl="2"/>
            <a:r>
              <a:rPr lang="en-US" dirty="0"/>
              <a:t>For individual key subjects “subject matter experts“ will be included from the customers, </a:t>
            </a:r>
            <a:r>
              <a:rPr lang="en-US" dirty="0" smtClean="0"/>
              <a:t>target </a:t>
            </a:r>
            <a:r>
              <a:rPr lang="en-US" dirty="0"/>
              <a:t>and KPMG</a:t>
            </a:r>
          </a:p>
        </p:txBody>
      </p:sp>
      <p:sp>
        <p:nvSpPr>
          <p:cNvPr id="4" name="Titel 3"/>
          <p:cNvSpPr>
            <a:spLocks noGrp="1"/>
          </p:cNvSpPr>
          <p:nvPr>
            <p:ph type="title"/>
          </p:nvPr>
        </p:nvSpPr>
        <p:spPr/>
        <p:txBody>
          <a:bodyPr/>
          <a:lstStyle/>
          <a:p>
            <a:r>
              <a:rPr lang="en-US" dirty="0" smtClean="0"/>
              <a:t>7. What does the project management look like? (structure, roles, resources, responsibilities? (4/5)</a:t>
            </a:r>
            <a:endParaRPr lang="en-US" dirty="0"/>
          </a:p>
        </p:txBody>
      </p:sp>
      <p:sp>
        <p:nvSpPr>
          <p:cNvPr id="2" name="Textplatzhalter 1"/>
          <p:cNvSpPr>
            <a:spLocks noGrp="1"/>
          </p:cNvSpPr>
          <p:nvPr>
            <p:ph type="body" sz="quarter" idx="13"/>
          </p:nvPr>
        </p:nvSpPr>
        <p:spPr/>
        <p:txBody>
          <a:bodyPr/>
          <a:lstStyle/>
          <a:p>
            <a:r>
              <a:rPr lang="en-US" dirty="0"/>
              <a:t>Integration </a:t>
            </a:r>
            <a:r>
              <a:rPr lang="en-US" dirty="0" smtClean="0"/>
              <a:t>Blueprint</a:t>
            </a:r>
            <a:endParaRPr lang="en-US" dirty="0"/>
          </a:p>
        </p:txBody>
      </p:sp>
      <p:sp>
        <p:nvSpPr>
          <p:cNvPr id="9" name="Textplatzhalter 16"/>
          <p:cNvSpPr txBox="1">
            <a:spLocks/>
          </p:cNvSpPr>
          <p:nvPr/>
        </p:nvSpPr>
        <p:spPr bwMode="gray">
          <a:xfrm>
            <a:off x="2451673" y="1429908"/>
            <a:ext cx="3140261" cy="4575941"/>
          </a:xfrm>
          <a:prstGeom prst="rect">
            <a:avLst/>
          </a:prstGeom>
          <a:solidFill>
            <a:schemeClr val="bg1"/>
          </a:solidFill>
          <a:ln w="6350">
            <a:noFill/>
            <a:miter lim="800000"/>
            <a:headEnd/>
            <a:tailEnd/>
          </a:ln>
        </p:spPr>
        <p:txBody>
          <a:bodyPr lIns="0" tIns="0" rIns="0" bIns="0"/>
          <a:lstStyle/>
          <a:p>
            <a:pPr marL="200025" lvl="2" indent="-200025">
              <a:spcBef>
                <a:spcPts val="450"/>
              </a:spcBef>
              <a:buClr>
                <a:srgbClr val="97989A"/>
              </a:buClr>
            </a:pPr>
            <a:r>
              <a:rPr lang="en-US" sz="900" b="1" dirty="0"/>
              <a:t>Integration Project Structure</a:t>
            </a:r>
          </a:p>
        </p:txBody>
      </p:sp>
      <p:grpSp>
        <p:nvGrpSpPr>
          <p:cNvPr id="10" name="Gruppieren 49"/>
          <p:cNvGrpSpPr>
            <a:grpSpLocks/>
          </p:cNvGrpSpPr>
          <p:nvPr/>
        </p:nvGrpSpPr>
        <p:grpSpPr bwMode="auto">
          <a:xfrm>
            <a:off x="2751375" y="4128928"/>
            <a:ext cx="1667434" cy="488088"/>
            <a:chOff x="858838" y="3946975"/>
            <a:chExt cx="1795462" cy="205406"/>
          </a:xfrm>
        </p:grpSpPr>
        <p:cxnSp>
          <p:nvCxnSpPr>
            <p:cNvPr id="11" name="Elbow Connector 39"/>
            <p:cNvCxnSpPr/>
            <p:nvPr>
              <p:custDataLst>
                <p:tags r:id="rId9"/>
              </p:custDataLst>
            </p:nvPr>
          </p:nvCxnSpPr>
          <p:spPr>
            <a:xfrm rot="5400000" flipH="1" flipV="1">
              <a:off x="1750249" y="3243590"/>
              <a:ext cx="12640" cy="1795462"/>
            </a:xfrm>
            <a:prstGeom prst="bentConnector3">
              <a:avLst>
                <a:gd name="adj1" fmla="val 1071914"/>
              </a:avLst>
            </a:prstGeom>
            <a:ln w="6350">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12" name="Elbow Connector 45"/>
            <p:cNvCxnSpPr/>
            <p:nvPr/>
          </p:nvCxnSpPr>
          <p:spPr>
            <a:xfrm rot="5400000" flipH="1" flipV="1">
              <a:off x="1974881" y="3917483"/>
              <a:ext cx="12640" cy="447675"/>
            </a:xfrm>
            <a:prstGeom prst="bentConnector3">
              <a:avLst>
                <a:gd name="adj1" fmla="val 1071898"/>
              </a:avLst>
            </a:prstGeom>
            <a:ln w="6350">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13" name="Straight Connector 33"/>
            <p:cNvCxnSpPr/>
            <p:nvPr>
              <p:custDataLst>
                <p:tags r:id="rId10"/>
              </p:custDataLst>
            </p:nvPr>
          </p:nvCxnSpPr>
          <p:spPr>
            <a:xfrm>
              <a:off x="1758950" y="3946975"/>
              <a:ext cx="0" cy="64782"/>
            </a:xfrm>
            <a:prstGeom prst="line">
              <a:avLst/>
            </a:prstGeom>
            <a:ln w="6350">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14" name="Straight Connector 33"/>
            <p:cNvCxnSpPr/>
            <p:nvPr>
              <p:custDataLst>
                <p:tags r:id="rId11"/>
              </p:custDataLst>
            </p:nvPr>
          </p:nvCxnSpPr>
          <p:spPr>
            <a:xfrm>
              <a:off x="1279525" y="4018078"/>
              <a:ext cx="0" cy="134303"/>
            </a:xfrm>
            <a:prstGeom prst="line">
              <a:avLst/>
            </a:prstGeom>
            <a:ln w="6350">
              <a:solidFill>
                <a:srgbClr val="747678"/>
              </a:solidFill>
            </a:ln>
          </p:spPr>
          <p:style>
            <a:lnRef idx="1">
              <a:schemeClr val="accent1"/>
            </a:lnRef>
            <a:fillRef idx="0">
              <a:schemeClr val="accent1"/>
            </a:fillRef>
            <a:effectRef idx="0">
              <a:schemeClr val="accent1"/>
            </a:effectRef>
            <a:fontRef idx="minor">
              <a:schemeClr val="tx1"/>
            </a:fontRef>
          </p:style>
        </p:cxnSp>
      </p:grpSp>
      <p:sp>
        <p:nvSpPr>
          <p:cNvPr id="15" name="Textplatzhalter 16_"/>
          <p:cNvSpPr txBox="1">
            <a:spLocks/>
          </p:cNvSpPr>
          <p:nvPr/>
        </p:nvSpPr>
        <p:spPr bwMode="gray">
          <a:xfrm>
            <a:off x="5446952" y="1429908"/>
            <a:ext cx="3960243" cy="663434"/>
          </a:xfrm>
          <a:prstGeom prst="rect">
            <a:avLst/>
          </a:prstGeom>
          <a:solidFill>
            <a:srgbClr val="00338D"/>
          </a:solidFill>
          <a:ln w="6350">
            <a:noFill/>
            <a:miter lim="800000"/>
            <a:headEnd/>
            <a:tailEnd/>
          </a:ln>
        </p:spPr>
        <p:txBody>
          <a:bodyPr lIns="82088" tIns="35982" rIns="82088" bIns="35982"/>
          <a:lstStyle/>
          <a:p>
            <a:pPr marL="200025" lvl="2" indent="-200025">
              <a:spcBef>
                <a:spcPts val="450"/>
              </a:spcBef>
              <a:buClr>
                <a:srgbClr val="97989A"/>
              </a:buClr>
            </a:pPr>
            <a:r>
              <a:rPr lang="en-US" sz="800" b="1" dirty="0" smtClean="0">
                <a:solidFill>
                  <a:schemeClr val="bg1"/>
                </a:solidFill>
              </a:rPr>
              <a:t>Steering Committee</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Alignment with global vision and strategy </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Final sign-off on program outcomes</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Resolve conflicts, and to address risks and critical issues </a:t>
            </a:r>
            <a:endParaRPr lang="en-US" sz="800" dirty="0">
              <a:solidFill>
                <a:schemeClr val="bg1"/>
              </a:solidFill>
            </a:endParaRPr>
          </a:p>
        </p:txBody>
      </p:sp>
      <p:sp>
        <p:nvSpPr>
          <p:cNvPr id="16" name="Textplatzhalter 16__"/>
          <p:cNvSpPr txBox="1">
            <a:spLocks/>
          </p:cNvSpPr>
          <p:nvPr/>
        </p:nvSpPr>
        <p:spPr bwMode="gray">
          <a:xfrm>
            <a:off x="5446952" y="4413916"/>
            <a:ext cx="3960243" cy="897255"/>
          </a:xfrm>
          <a:prstGeom prst="rect">
            <a:avLst/>
          </a:prstGeom>
          <a:solidFill>
            <a:srgbClr val="483698"/>
          </a:solidFill>
          <a:ln w="6350">
            <a:noFill/>
            <a:miter lim="800000"/>
            <a:headEnd/>
            <a:tailEnd/>
          </a:ln>
        </p:spPr>
        <p:txBody>
          <a:bodyPr lIns="82088" tIns="35982" rIns="82088" bIns="35982"/>
          <a:lstStyle/>
          <a:p>
            <a:pPr marL="200025" lvl="2" indent="-200025">
              <a:spcBef>
                <a:spcPts val="450"/>
              </a:spcBef>
              <a:buClr>
                <a:srgbClr val="97989A"/>
              </a:buClr>
            </a:pPr>
            <a:r>
              <a:rPr lang="en-US" sz="800" b="1" dirty="0" err="1" smtClean="0">
                <a:solidFill>
                  <a:schemeClr val="bg1"/>
                </a:solidFill>
              </a:rPr>
              <a:t>Workstream</a:t>
            </a:r>
            <a:r>
              <a:rPr lang="en-US" sz="800" b="1" dirty="0" smtClean="0">
                <a:solidFill>
                  <a:schemeClr val="bg1"/>
                </a:solidFill>
              </a:rPr>
              <a:t> Leaders</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Responsible for subproject scope for all matters (might differ to role &amp; responsibility of the original line function) </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Identification and coordination of </a:t>
            </a:r>
            <a:r>
              <a:rPr lang="en-US" sz="800" dirty="0" err="1" smtClean="0">
                <a:solidFill>
                  <a:schemeClr val="bg1"/>
                </a:solidFill>
              </a:rPr>
              <a:t>workstream</a:t>
            </a:r>
            <a:r>
              <a:rPr lang="en-US" sz="800" dirty="0" smtClean="0">
                <a:solidFill>
                  <a:schemeClr val="bg1"/>
                </a:solidFill>
              </a:rPr>
              <a:t>-interdependencies </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Develops integration deliverables, e.g. Day-1 Plans, Target Operating Model</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Development of status reports/options/risks and provide recommendations</a:t>
            </a:r>
            <a:endParaRPr lang="en-US" sz="800" dirty="0">
              <a:solidFill>
                <a:schemeClr val="bg1"/>
              </a:solidFill>
            </a:endParaRPr>
          </a:p>
        </p:txBody>
      </p:sp>
      <p:sp>
        <p:nvSpPr>
          <p:cNvPr id="17" name="Textplatzhalter 16___"/>
          <p:cNvSpPr txBox="1">
            <a:spLocks/>
          </p:cNvSpPr>
          <p:nvPr/>
        </p:nvSpPr>
        <p:spPr bwMode="gray">
          <a:xfrm>
            <a:off x="5446952" y="2164479"/>
            <a:ext cx="3960243" cy="1018479"/>
          </a:xfrm>
          <a:prstGeom prst="rect">
            <a:avLst/>
          </a:prstGeom>
          <a:solidFill>
            <a:schemeClr val="accent3"/>
          </a:solidFill>
          <a:ln w="6350">
            <a:noFill/>
            <a:miter lim="800000"/>
            <a:headEnd/>
            <a:tailEnd/>
          </a:ln>
        </p:spPr>
        <p:txBody>
          <a:bodyPr lIns="82088" tIns="35982" rIns="82088" bIns="35982"/>
          <a:lstStyle/>
          <a:p>
            <a:pPr marL="200025" lvl="2" indent="-200025">
              <a:spcBef>
                <a:spcPts val="450"/>
              </a:spcBef>
              <a:buClr>
                <a:srgbClr val="97989A"/>
              </a:buClr>
            </a:pPr>
            <a:r>
              <a:rPr lang="en-US" sz="800" b="1" dirty="0" smtClean="0">
                <a:solidFill>
                  <a:schemeClr val="bg1"/>
                </a:solidFill>
              </a:rPr>
              <a:t>Project Lead &amp; Integration Project Office</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Leadership of the integration program </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Resource composition of the integration project team</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Key contacts towards the Steering Committee, Sponsors and </a:t>
            </a:r>
            <a:r>
              <a:rPr lang="en-US" sz="800" dirty="0" err="1" smtClean="0">
                <a:solidFill>
                  <a:schemeClr val="bg1"/>
                </a:solidFill>
              </a:rPr>
              <a:t>Workstream</a:t>
            </a:r>
            <a:r>
              <a:rPr lang="en-US" sz="800" dirty="0" smtClean="0">
                <a:solidFill>
                  <a:schemeClr val="bg1"/>
                </a:solidFill>
              </a:rPr>
              <a:t> Leaders</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Tracking of sales and cost synergies as well as the costs of the project</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Prioritization of integration conflicts, -risks and –interdependencies</a:t>
            </a:r>
            <a:endParaRPr lang="en-US" sz="800" dirty="0">
              <a:solidFill>
                <a:schemeClr val="bg1"/>
              </a:solidFill>
            </a:endParaRPr>
          </a:p>
        </p:txBody>
      </p:sp>
      <p:sp>
        <p:nvSpPr>
          <p:cNvPr id="18" name="Textplatzhalter 16____"/>
          <p:cNvSpPr txBox="1">
            <a:spLocks/>
          </p:cNvSpPr>
          <p:nvPr/>
        </p:nvSpPr>
        <p:spPr bwMode="gray">
          <a:xfrm>
            <a:off x="5446952" y="3256618"/>
            <a:ext cx="3960243" cy="1077119"/>
          </a:xfrm>
          <a:prstGeom prst="rect">
            <a:avLst/>
          </a:prstGeom>
          <a:solidFill>
            <a:schemeClr val="accent1"/>
          </a:solidFill>
          <a:ln w="6350">
            <a:noFill/>
            <a:miter lim="800000"/>
            <a:headEnd/>
            <a:tailEnd/>
          </a:ln>
        </p:spPr>
        <p:txBody>
          <a:bodyPr lIns="82088" tIns="35982" rIns="82088" bIns="35982"/>
          <a:lstStyle/>
          <a:p>
            <a:pPr marL="200025" lvl="2" indent="-200025">
              <a:spcBef>
                <a:spcPts val="450"/>
              </a:spcBef>
              <a:buClr>
                <a:srgbClr val="97989A"/>
              </a:buClr>
            </a:pPr>
            <a:r>
              <a:rPr lang="en-US" sz="800" b="1" dirty="0" smtClean="0">
                <a:solidFill>
                  <a:schemeClr val="bg1"/>
                </a:solidFill>
              </a:rPr>
              <a:t>Sponsors</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Head of functional area or member of functional leadership team</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Provides the subprojects with sufficient capacities and commitment</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Ensures continuity of business as usual at the department/ function</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Empowered to resolve issues within subprojects</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Final sign off/approval on functional integration plans, including benefits and costs</a:t>
            </a:r>
            <a:endParaRPr lang="en-US" sz="800" b="1" dirty="0">
              <a:solidFill>
                <a:schemeClr val="bg1"/>
              </a:solidFill>
            </a:endParaRPr>
          </a:p>
        </p:txBody>
      </p:sp>
      <p:sp>
        <p:nvSpPr>
          <p:cNvPr id="19" name="Textplatzhalter 16_____"/>
          <p:cNvSpPr txBox="1">
            <a:spLocks/>
          </p:cNvSpPr>
          <p:nvPr/>
        </p:nvSpPr>
        <p:spPr bwMode="gray">
          <a:xfrm>
            <a:off x="5446952" y="5385812"/>
            <a:ext cx="3960243" cy="640988"/>
          </a:xfrm>
          <a:prstGeom prst="rect">
            <a:avLst/>
          </a:prstGeom>
          <a:solidFill>
            <a:srgbClr val="470A68"/>
          </a:solidFill>
          <a:ln w="6350">
            <a:noFill/>
            <a:miter lim="800000"/>
            <a:headEnd/>
            <a:tailEnd/>
          </a:ln>
        </p:spPr>
        <p:txBody>
          <a:bodyPr lIns="82088" tIns="35982" rIns="82088" bIns="35982"/>
          <a:lstStyle/>
          <a:p>
            <a:pPr marL="200025" lvl="2" indent="-200025">
              <a:spcBef>
                <a:spcPts val="450"/>
              </a:spcBef>
              <a:buClr>
                <a:srgbClr val="97989A"/>
              </a:buClr>
            </a:pPr>
            <a:r>
              <a:rPr lang="en-US" sz="800" b="1" dirty="0" smtClean="0">
                <a:solidFill>
                  <a:schemeClr val="bg1"/>
                </a:solidFill>
              </a:rPr>
              <a:t>Subproject Members/Subject Matter Experts</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Support the </a:t>
            </a:r>
            <a:r>
              <a:rPr lang="en-US" sz="800" dirty="0" err="1" smtClean="0">
                <a:solidFill>
                  <a:schemeClr val="bg1"/>
                </a:solidFill>
              </a:rPr>
              <a:t>Workstream</a:t>
            </a:r>
            <a:r>
              <a:rPr lang="en-US" sz="800" dirty="0" smtClean="0">
                <a:solidFill>
                  <a:schemeClr val="bg1"/>
                </a:solidFill>
              </a:rPr>
              <a:t> leaders</a:t>
            </a:r>
          </a:p>
          <a:p>
            <a:pPr marL="204788" lvl="1" indent="-201613">
              <a:lnSpc>
                <a:spcPct val="95000"/>
              </a:lnSpc>
              <a:spcBef>
                <a:spcPct val="25000"/>
              </a:spcBef>
              <a:buClr>
                <a:schemeClr val="bg1"/>
              </a:buClr>
              <a:buSzPct val="65000"/>
              <a:buFont typeface="Wingdings" pitchFamily="2" charset="2"/>
              <a:buChar char="è"/>
            </a:pPr>
            <a:r>
              <a:rPr lang="en-US" sz="800" dirty="0" smtClean="0">
                <a:solidFill>
                  <a:schemeClr val="bg1"/>
                </a:solidFill>
              </a:rPr>
              <a:t>Divided into regions: EU, AM, LA, AP w/o China and China | functional expertise</a:t>
            </a:r>
            <a:endParaRPr lang="en-US" sz="800" dirty="0">
              <a:solidFill>
                <a:schemeClr val="bg1"/>
              </a:solidFill>
            </a:endParaRPr>
          </a:p>
        </p:txBody>
      </p:sp>
      <p:cxnSp>
        <p:nvCxnSpPr>
          <p:cNvPr id="20" name="Straight Connector 33"/>
          <p:cNvCxnSpPr>
            <a:stCxn id="21" idx="2"/>
            <a:endCxn id="34" idx="0"/>
          </p:cNvCxnSpPr>
          <p:nvPr/>
        </p:nvCxnSpPr>
        <p:spPr>
          <a:xfrm>
            <a:off x="3824666" y="2072905"/>
            <a:ext cx="0" cy="92528"/>
          </a:xfrm>
          <a:prstGeom prst="line">
            <a:avLst/>
          </a:prstGeom>
          <a:ln w="6350">
            <a:solidFill>
              <a:srgbClr val="747678"/>
            </a:solidFill>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2469783" y="1800024"/>
            <a:ext cx="2708291" cy="27288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395" tIns="45696" rIns="91395" bIns="45696" anchor="ctr"/>
          <a:lstStyle/>
          <a:p>
            <a:pPr algn="ctr">
              <a:defRPr/>
            </a:pPr>
            <a:r>
              <a:rPr lang="en-US" sz="900" b="1" dirty="0" smtClean="0"/>
              <a:t>Steering Committee</a:t>
            </a:r>
            <a:endParaRPr lang="en-US" sz="900" b="1" dirty="0"/>
          </a:p>
        </p:txBody>
      </p:sp>
      <p:grpSp>
        <p:nvGrpSpPr>
          <p:cNvPr id="22" name="Gruppieren 112"/>
          <p:cNvGrpSpPr>
            <a:grpSpLocks/>
          </p:cNvGrpSpPr>
          <p:nvPr/>
        </p:nvGrpSpPr>
        <p:grpSpPr bwMode="auto">
          <a:xfrm>
            <a:off x="2574459" y="2443703"/>
            <a:ext cx="2475351" cy="1740798"/>
            <a:chOff x="887882" y="2149964"/>
            <a:chExt cx="2664232" cy="1898062"/>
          </a:xfrm>
        </p:grpSpPr>
        <p:sp>
          <p:nvSpPr>
            <p:cNvPr id="23" name="Rectangle 23"/>
            <p:cNvSpPr/>
            <p:nvPr>
              <p:custDataLst>
                <p:tags r:id="rId1"/>
              </p:custDataLst>
            </p:nvPr>
          </p:nvSpPr>
          <p:spPr>
            <a:xfrm>
              <a:off x="887882" y="2470201"/>
              <a:ext cx="288000" cy="1577825"/>
            </a:xfrm>
            <a:prstGeom prst="rect">
              <a:avLst/>
            </a:prstGeom>
            <a:solidFill>
              <a:srgbClr val="483698"/>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4306" tIns="504000" rIns="104306" bIns="52153" anchor="ctr"/>
            <a:lstStyle/>
            <a:p>
              <a:pPr algn="ctr">
                <a:defRPr/>
              </a:pPr>
              <a:r>
                <a:rPr lang="en-US" sz="900" dirty="0" err="1" smtClean="0"/>
                <a:t>Workstream</a:t>
              </a:r>
              <a:r>
                <a:rPr lang="en-US" sz="900" dirty="0" smtClean="0"/>
                <a:t>  Leads</a:t>
              </a:r>
              <a:endParaRPr lang="en-US" sz="900" dirty="0"/>
            </a:p>
          </p:txBody>
        </p:sp>
        <p:sp>
          <p:nvSpPr>
            <p:cNvPr id="24" name="Rectangle 24"/>
            <p:cNvSpPr/>
            <p:nvPr>
              <p:custDataLst>
                <p:tags r:id="rId2"/>
              </p:custDataLst>
            </p:nvPr>
          </p:nvSpPr>
          <p:spPr>
            <a:xfrm>
              <a:off x="1363128" y="2470201"/>
              <a:ext cx="288000" cy="1577825"/>
            </a:xfrm>
            <a:prstGeom prst="rect">
              <a:avLst/>
            </a:prstGeom>
            <a:solidFill>
              <a:srgbClr val="483698"/>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4306" tIns="504000" rIns="104306" bIns="52153" anchor="ctr"/>
            <a:lstStyle/>
            <a:p>
              <a:pPr algn="ctr">
                <a:defRPr/>
              </a:pPr>
              <a:r>
                <a:rPr lang="en-US" sz="900" dirty="0" err="1" smtClean="0"/>
                <a:t>Workstream</a:t>
              </a:r>
              <a:r>
                <a:rPr lang="en-US" sz="900" dirty="0" smtClean="0"/>
                <a:t> Leads</a:t>
              </a:r>
              <a:endParaRPr lang="en-US" sz="900" dirty="0"/>
            </a:p>
          </p:txBody>
        </p:sp>
        <p:sp>
          <p:nvSpPr>
            <p:cNvPr id="25" name="Rectangle 28"/>
            <p:cNvSpPr/>
            <p:nvPr>
              <p:custDataLst>
                <p:tags r:id="rId3"/>
              </p:custDataLst>
            </p:nvPr>
          </p:nvSpPr>
          <p:spPr>
            <a:xfrm>
              <a:off x="1838374" y="2470201"/>
              <a:ext cx="288000" cy="1577825"/>
            </a:xfrm>
            <a:prstGeom prst="rect">
              <a:avLst/>
            </a:prstGeom>
            <a:solidFill>
              <a:srgbClr val="483698"/>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4306" tIns="504000" rIns="104306" bIns="52153" anchor="ctr"/>
            <a:lstStyle/>
            <a:p>
              <a:pPr algn="ctr">
                <a:defRPr/>
              </a:pPr>
              <a:r>
                <a:rPr lang="en-US" sz="900" dirty="0" err="1" smtClean="0"/>
                <a:t>Workstream</a:t>
              </a:r>
              <a:r>
                <a:rPr lang="en-US" sz="900" dirty="0" smtClean="0"/>
                <a:t> Leads</a:t>
              </a:r>
              <a:endParaRPr lang="en-US" sz="900" dirty="0"/>
            </a:p>
          </p:txBody>
        </p:sp>
        <p:sp>
          <p:nvSpPr>
            <p:cNvPr id="26" name="Rectangle 29"/>
            <p:cNvSpPr/>
            <p:nvPr>
              <p:custDataLst>
                <p:tags r:id="rId4"/>
              </p:custDataLst>
            </p:nvPr>
          </p:nvSpPr>
          <p:spPr>
            <a:xfrm>
              <a:off x="2313620" y="2470201"/>
              <a:ext cx="288000" cy="1577825"/>
            </a:xfrm>
            <a:prstGeom prst="rect">
              <a:avLst/>
            </a:prstGeom>
            <a:solidFill>
              <a:srgbClr val="483698"/>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4306" tIns="504000" rIns="104306" bIns="52153" anchor="ctr"/>
            <a:lstStyle/>
            <a:p>
              <a:pPr algn="ctr">
                <a:defRPr/>
              </a:pPr>
              <a:r>
                <a:rPr lang="en-US" sz="900" dirty="0" err="1" smtClean="0"/>
                <a:t>Workstream</a:t>
              </a:r>
              <a:r>
                <a:rPr lang="en-US" sz="900" dirty="0" smtClean="0"/>
                <a:t> Leads</a:t>
              </a:r>
              <a:endParaRPr lang="en-US" sz="900" dirty="0"/>
            </a:p>
          </p:txBody>
        </p:sp>
        <p:sp>
          <p:nvSpPr>
            <p:cNvPr id="27" name="Rectangle 30"/>
            <p:cNvSpPr/>
            <p:nvPr>
              <p:custDataLst>
                <p:tags r:id="rId5"/>
              </p:custDataLst>
            </p:nvPr>
          </p:nvSpPr>
          <p:spPr>
            <a:xfrm>
              <a:off x="2788866" y="2470201"/>
              <a:ext cx="288000" cy="1577825"/>
            </a:xfrm>
            <a:prstGeom prst="rect">
              <a:avLst/>
            </a:prstGeom>
            <a:solidFill>
              <a:srgbClr val="483698"/>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4306" tIns="504000" rIns="104306" bIns="52153" anchor="ctr"/>
            <a:lstStyle/>
            <a:p>
              <a:pPr algn="ctr">
                <a:defRPr/>
              </a:pPr>
              <a:r>
                <a:rPr lang="en-US" sz="900" dirty="0" err="1" smtClean="0"/>
                <a:t>Workstream</a:t>
              </a:r>
              <a:r>
                <a:rPr lang="en-US" sz="900" dirty="0" smtClean="0"/>
                <a:t>  Leads</a:t>
              </a:r>
              <a:endParaRPr lang="en-US" sz="900" dirty="0"/>
            </a:p>
          </p:txBody>
        </p:sp>
        <p:sp>
          <p:nvSpPr>
            <p:cNvPr id="28" name="Rectangle 31"/>
            <p:cNvSpPr/>
            <p:nvPr>
              <p:custDataLst>
                <p:tags r:id="rId6"/>
              </p:custDataLst>
            </p:nvPr>
          </p:nvSpPr>
          <p:spPr>
            <a:xfrm>
              <a:off x="3264114" y="2470201"/>
              <a:ext cx="288000" cy="1577825"/>
            </a:xfrm>
            <a:prstGeom prst="rect">
              <a:avLst/>
            </a:prstGeom>
            <a:solidFill>
              <a:srgbClr val="483698"/>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4306" tIns="504000" rIns="104306" bIns="52153" anchor="ctr"/>
            <a:lstStyle/>
            <a:p>
              <a:pPr algn="ctr">
                <a:defRPr/>
              </a:pPr>
              <a:r>
                <a:rPr lang="en-US" sz="900" dirty="0" smtClean="0"/>
                <a:t>...</a:t>
              </a:r>
              <a:endParaRPr lang="en-US" sz="900" dirty="0"/>
            </a:p>
          </p:txBody>
        </p:sp>
        <p:cxnSp>
          <p:nvCxnSpPr>
            <p:cNvPr id="29" name="Elbow Connector 39"/>
            <p:cNvCxnSpPr>
              <a:stCxn id="23" idx="0"/>
              <a:endCxn id="28" idx="0"/>
            </p:cNvCxnSpPr>
            <p:nvPr>
              <p:custDataLst>
                <p:tags r:id="rId7"/>
              </p:custDataLst>
            </p:nvPr>
          </p:nvCxnSpPr>
          <p:spPr>
            <a:xfrm rot="5400000" flipH="1" flipV="1">
              <a:off x="2220360" y="1282865"/>
              <a:ext cx="11970" cy="2375436"/>
            </a:xfrm>
            <a:prstGeom prst="bentConnector3">
              <a:avLst>
                <a:gd name="adj1" fmla="val 1800000"/>
              </a:avLst>
            </a:prstGeom>
            <a:ln w="6350">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30" name="Elbow Connector 43"/>
            <p:cNvCxnSpPr>
              <a:stCxn id="24" idx="0"/>
              <a:endCxn id="27" idx="0"/>
            </p:cNvCxnSpPr>
            <p:nvPr/>
          </p:nvCxnSpPr>
          <p:spPr>
            <a:xfrm rot="5400000" flipH="1" flipV="1">
              <a:off x="2220360" y="1757318"/>
              <a:ext cx="11970" cy="1426530"/>
            </a:xfrm>
            <a:prstGeom prst="bentConnector3">
              <a:avLst>
                <a:gd name="adj1" fmla="val 1800000"/>
              </a:avLst>
            </a:prstGeom>
            <a:ln w="6350">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31" name="Elbow Connector 45"/>
            <p:cNvCxnSpPr>
              <a:stCxn id="25" idx="0"/>
              <a:endCxn id="26" idx="0"/>
            </p:cNvCxnSpPr>
            <p:nvPr/>
          </p:nvCxnSpPr>
          <p:spPr>
            <a:xfrm rot="5400000" flipH="1" flipV="1">
              <a:off x="2220360" y="2233357"/>
              <a:ext cx="11970" cy="474452"/>
            </a:xfrm>
            <a:prstGeom prst="bentConnector3">
              <a:avLst>
                <a:gd name="adj1" fmla="val 1800000"/>
              </a:avLst>
            </a:prstGeom>
            <a:ln w="6350">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32" name="Straight Connector 33"/>
            <p:cNvCxnSpPr/>
            <p:nvPr>
              <p:custDataLst>
                <p:tags r:id="rId8"/>
              </p:custDataLst>
            </p:nvPr>
          </p:nvCxnSpPr>
          <p:spPr>
            <a:xfrm>
              <a:off x="2214693" y="2149964"/>
              <a:ext cx="0" cy="99178"/>
            </a:xfrm>
            <a:prstGeom prst="line">
              <a:avLst/>
            </a:prstGeom>
            <a:ln w="6350">
              <a:solidFill>
                <a:srgbClr val="747678"/>
              </a:solidFill>
            </a:ln>
          </p:spPr>
          <p:style>
            <a:lnRef idx="1">
              <a:schemeClr val="accent1"/>
            </a:lnRef>
            <a:fillRef idx="0">
              <a:schemeClr val="accent1"/>
            </a:fillRef>
            <a:effectRef idx="0">
              <a:schemeClr val="accent1"/>
            </a:effectRef>
            <a:fontRef idx="minor">
              <a:schemeClr val="tx1"/>
            </a:fontRef>
          </p:style>
        </p:cxnSp>
      </p:grpSp>
      <p:sp>
        <p:nvSpPr>
          <p:cNvPr id="33" name="Rectangle 22"/>
          <p:cNvSpPr/>
          <p:nvPr/>
        </p:nvSpPr>
        <p:spPr>
          <a:xfrm>
            <a:off x="2441772" y="2802158"/>
            <a:ext cx="2706816" cy="271314"/>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91395" tIns="45696" rIns="91395" bIns="45696" anchor="ctr"/>
          <a:lstStyle/>
          <a:p>
            <a:pPr algn="ctr">
              <a:defRPr/>
            </a:pPr>
            <a:r>
              <a:rPr lang="en-US" sz="900" b="1" dirty="0" smtClean="0"/>
              <a:t>Sponsors</a:t>
            </a:r>
            <a:endParaRPr lang="en-US" sz="900" b="1" dirty="0"/>
          </a:p>
        </p:txBody>
      </p:sp>
      <p:sp>
        <p:nvSpPr>
          <p:cNvPr id="34" name="Rectangle 21"/>
          <p:cNvSpPr/>
          <p:nvPr/>
        </p:nvSpPr>
        <p:spPr>
          <a:xfrm>
            <a:off x="2469783" y="2165434"/>
            <a:ext cx="2708291" cy="2728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395" tIns="45696" rIns="91395" bIns="45696" anchor="ctr"/>
          <a:lstStyle/>
          <a:p>
            <a:pPr algn="ctr">
              <a:defRPr/>
            </a:pPr>
            <a:r>
              <a:rPr lang="en-US" sz="900" b="1" dirty="0" smtClean="0"/>
              <a:t>Project Lead &amp; IMO</a:t>
            </a:r>
            <a:endParaRPr lang="en-US" sz="900" b="1" dirty="0"/>
          </a:p>
        </p:txBody>
      </p:sp>
      <p:sp>
        <p:nvSpPr>
          <p:cNvPr id="35" name="Rectangle 23"/>
          <p:cNvSpPr/>
          <p:nvPr/>
        </p:nvSpPr>
        <p:spPr>
          <a:xfrm>
            <a:off x="2612192" y="4577007"/>
            <a:ext cx="267464" cy="1090981"/>
          </a:xfrm>
          <a:prstGeom prst="rect">
            <a:avLst/>
          </a:prstGeom>
          <a:solidFill>
            <a:srgbClr val="6D2077"/>
          </a:solidFill>
          <a:ln w="6350">
            <a:noFill/>
            <a:miter lim="800000"/>
            <a:headEnd/>
            <a:tailEnd/>
          </a:ln>
        </p:spPr>
        <p:txBody>
          <a:bodyPr vert="vert270" lIns="82756" tIns="287852" rIns="82088" bIns="82088" anchor="ctr"/>
          <a:lstStyle/>
          <a:p>
            <a:pPr>
              <a:defRPr/>
            </a:pPr>
            <a:r>
              <a:rPr lang="en-US" sz="900" dirty="0" smtClean="0">
                <a:solidFill>
                  <a:schemeClr val="bg1"/>
                </a:solidFill>
                <a:latin typeface="Bosch Office Sans" pitchFamily="34" charset="0"/>
                <a:cs typeface="+mn-cs"/>
              </a:rPr>
              <a:t>            EU</a:t>
            </a:r>
            <a:endParaRPr lang="en-US" sz="900" dirty="0">
              <a:solidFill>
                <a:schemeClr val="bg1"/>
              </a:solidFill>
              <a:latin typeface="Bosch Office Sans" pitchFamily="34" charset="0"/>
              <a:cs typeface="+mn-cs"/>
            </a:endParaRPr>
          </a:p>
        </p:txBody>
      </p:sp>
      <p:sp>
        <p:nvSpPr>
          <p:cNvPr id="36" name="Rectangle 28"/>
          <p:cNvSpPr/>
          <p:nvPr/>
        </p:nvSpPr>
        <p:spPr>
          <a:xfrm>
            <a:off x="3445760" y="4577007"/>
            <a:ext cx="267464" cy="1090981"/>
          </a:xfrm>
          <a:prstGeom prst="rect">
            <a:avLst/>
          </a:prstGeom>
          <a:solidFill>
            <a:srgbClr val="6D2077"/>
          </a:solidFill>
          <a:ln w="6350">
            <a:noFill/>
            <a:miter lim="800000"/>
            <a:headEnd/>
            <a:tailEnd/>
          </a:ln>
        </p:spPr>
        <p:txBody>
          <a:bodyPr vert="vert270" lIns="82088" tIns="82088" rIns="82088" bIns="82088"/>
          <a:lstStyle/>
          <a:p>
            <a:pPr>
              <a:defRPr/>
            </a:pPr>
            <a:r>
              <a:rPr lang="en-US" sz="900" dirty="0" smtClean="0">
                <a:solidFill>
                  <a:schemeClr val="bg1"/>
                </a:solidFill>
                <a:latin typeface="Bosch Office Sans" pitchFamily="34" charset="0"/>
                <a:cs typeface="+mn-cs"/>
              </a:rPr>
              <a:t>            LA</a:t>
            </a:r>
            <a:endParaRPr lang="en-US" sz="900" dirty="0">
              <a:solidFill>
                <a:schemeClr val="bg1"/>
              </a:solidFill>
              <a:latin typeface="Bosch Office Sans" pitchFamily="34" charset="0"/>
              <a:cs typeface="+mn-cs"/>
            </a:endParaRPr>
          </a:p>
        </p:txBody>
      </p:sp>
      <p:sp>
        <p:nvSpPr>
          <p:cNvPr id="37" name="Rectangle 29"/>
          <p:cNvSpPr/>
          <p:nvPr/>
        </p:nvSpPr>
        <p:spPr>
          <a:xfrm>
            <a:off x="3862542" y="4577007"/>
            <a:ext cx="267464" cy="1090981"/>
          </a:xfrm>
          <a:prstGeom prst="rect">
            <a:avLst/>
          </a:prstGeom>
          <a:solidFill>
            <a:srgbClr val="6D2077"/>
          </a:solidFill>
          <a:ln w="6350">
            <a:noFill/>
            <a:miter lim="800000"/>
            <a:headEnd/>
            <a:tailEnd/>
          </a:ln>
        </p:spPr>
        <p:txBody>
          <a:bodyPr vert="vert270" lIns="82088" tIns="82088" rIns="82088" bIns="82088"/>
          <a:lstStyle/>
          <a:p>
            <a:pPr>
              <a:defRPr/>
            </a:pPr>
            <a:r>
              <a:rPr lang="en-US" sz="900" dirty="0" smtClean="0">
                <a:solidFill>
                  <a:schemeClr val="bg1"/>
                </a:solidFill>
                <a:latin typeface="Bosch Office Sans" pitchFamily="34" charset="0"/>
                <a:cs typeface="+mn-cs"/>
              </a:rPr>
              <a:t> AP w/o China</a:t>
            </a:r>
            <a:endParaRPr lang="en-US" sz="900" dirty="0">
              <a:solidFill>
                <a:schemeClr val="bg1"/>
              </a:solidFill>
              <a:latin typeface="Bosch Office Sans" pitchFamily="34" charset="0"/>
              <a:cs typeface="+mn-cs"/>
            </a:endParaRPr>
          </a:p>
        </p:txBody>
      </p:sp>
      <p:sp>
        <p:nvSpPr>
          <p:cNvPr id="38" name="Rectangle 31"/>
          <p:cNvSpPr/>
          <p:nvPr/>
        </p:nvSpPr>
        <p:spPr>
          <a:xfrm>
            <a:off x="4279325" y="4577007"/>
            <a:ext cx="267464" cy="1090981"/>
          </a:xfrm>
          <a:prstGeom prst="rect">
            <a:avLst/>
          </a:prstGeom>
          <a:solidFill>
            <a:srgbClr val="6D2077"/>
          </a:solidFill>
          <a:ln w="6350">
            <a:noFill/>
            <a:miter lim="800000"/>
            <a:headEnd/>
            <a:tailEnd/>
          </a:ln>
        </p:spPr>
        <p:txBody>
          <a:bodyPr vert="vert270" lIns="82088" tIns="82088" rIns="82088" bIns="82088"/>
          <a:lstStyle/>
          <a:p>
            <a:pPr>
              <a:defRPr/>
            </a:pPr>
            <a:r>
              <a:rPr lang="en-US" sz="900" dirty="0" smtClean="0">
                <a:solidFill>
                  <a:schemeClr val="bg1"/>
                </a:solidFill>
                <a:latin typeface="Bosch Office Sans" pitchFamily="34" charset="0"/>
                <a:cs typeface="+mn-cs"/>
              </a:rPr>
              <a:t>         China</a:t>
            </a:r>
            <a:endParaRPr lang="en-US" sz="900" dirty="0">
              <a:solidFill>
                <a:schemeClr val="bg1"/>
              </a:solidFill>
              <a:latin typeface="Bosch Office Sans" pitchFamily="34" charset="0"/>
              <a:cs typeface="+mn-cs"/>
            </a:endParaRPr>
          </a:p>
        </p:txBody>
      </p:sp>
      <p:sp>
        <p:nvSpPr>
          <p:cNvPr id="39" name="Rectangle 24"/>
          <p:cNvSpPr/>
          <p:nvPr/>
        </p:nvSpPr>
        <p:spPr>
          <a:xfrm>
            <a:off x="3028976" y="4577007"/>
            <a:ext cx="267464" cy="1090981"/>
          </a:xfrm>
          <a:prstGeom prst="rect">
            <a:avLst/>
          </a:prstGeom>
          <a:solidFill>
            <a:srgbClr val="6D2077"/>
          </a:solidFill>
          <a:ln w="6350">
            <a:noFill/>
            <a:miter lim="800000"/>
            <a:headEnd/>
            <a:tailEnd/>
          </a:ln>
        </p:spPr>
        <p:txBody>
          <a:bodyPr vert="vert270" lIns="82088" tIns="82088" rIns="82088" bIns="82088"/>
          <a:lstStyle/>
          <a:p>
            <a:pPr>
              <a:defRPr/>
            </a:pPr>
            <a:r>
              <a:rPr lang="en-US" sz="900" dirty="0" smtClean="0">
                <a:solidFill>
                  <a:schemeClr val="bg1"/>
                </a:solidFill>
                <a:latin typeface="Bosch Office Sans" pitchFamily="34" charset="0"/>
                <a:cs typeface="+mn-cs"/>
              </a:rPr>
              <a:t>            AM</a:t>
            </a:r>
            <a:endParaRPr lang="en-US" sz="900" dirty="0">
              <a:solidFill>
                <a:schemeClr val="bg1"/>
              </a:solidFill>
              <a:latin typeface="Bosch Office Sans" pitchFamily="34" charset="0"/>
              <a:cs typeface="+mn-cs"/>
            </a:endParaRPr>
          </a:p>
        </p:txBody>
      </p:sp>
      <p:sp>
        <p:nvSpPr>
          <p:cNvPr id="40" name="Rectangle 22_"/>
          <p:cNvSpPr>
            <a:spLocks noChangeArrowheads="1"/>
          </p:cNvSpPr>
          <p:nvPr/>
        </p:nvSpPr>
        <p:spPr bwMode="auto">
          <a:xfrm>
            <a:off x="2468149" y="4621555"/>
            <a:ext cx="2201131" cy="205446"/>
          </a:xfrm>
          <a:prstGeom prst="rect">
            <a:avLst/>
          </a:prstGeom>
          <a:solidFill>
            <a:srgbClr val="470A68"/>
          </a:solidFill>
          <a:ln w="6350">
            <a:noFill/>
            <a:miter lim="800000"/>
            <a:headEnd/>
            <a:tailEnd/>
          </a:ln>
        </p:spPr>
        <p:txBody>
          <a:bodyPr lIns="82756" tIns="35982" rIns="82088" bIns="35982" anchor="ctr"/>
          <a:lstStyle/>
          <a:p>
            <a:pPr algn="ctr"/>
            <a:r>
              <a:rPr lang="en-US" sz="900" dirty="0" smtClean="0">
                <a:solidFill>
                  <a:schemeClr val="bg1"/>
                </a:solidFill>
              </a:rPr>
              <a:t>Subject Matter Experts</a:t>
            </a:r>
            <a:endParaRPr lang="en-US" sz="900" dirty="0">
              <a:solidFill>
                <a:schemeClr val="bg1"/>
              </a:solidFill>
            </a:endParaRPr>
          </a:p>
        </p:txBody>
      </p:sp>
      <p:grpSp>
        <p:nvGrpSpPr>
          <p:cNvPr id="41" name="Gruppieren 40"/>
          <p:cNvGrpSpPr/>
          <p:nvPr/>
        </p:nvGrpSpPr>
        <p:grpSpPr>
          <a:xfrm>
            <a:off x="5266593" y="1429908"/>
            <a:ext cx="85444" cy="4591480"/>
            <a:chOff x="5292969" y="1429908"/>
            <a:chExt cx="85444" cy="4591480"/>
          </a:xfrm>
        </p:grpSpPr>
        <p:cxnSp>
          <p:nvCxnSpPr>
            <p:cNvPr id="7" name="Gerader Verbinder 6"/>
            <p:cNvCxnSpPr/>
            <p:nvPr/>
          </p:nvCxnSpPr>
          <p:spPr>
            <a:xfrm flipH="1">
              <a:off x="5292969" y="1429908"/>
              <a:ext cx="0" cy="4591480"/>
            </a:xfrm>
            <a:prstGeom prst="line">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8" name="Gleichschenkliges Dreieck 7"/>
            <p:cNvSpPr/>
            <p:nvPr/>
          </p:nvSpPr>
          <p:spPr>
            <a:xfrm rot="5400000">
              <a:off x="4879470" y="3767210"/>
              <a:ext cx="915762" cy="82125"/>
            </a:xfrm>
            <a:prstGeom prst="triangle">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grpSp>
    </p:spTree>
    <p:extLst>
      <p:ext uri="{BB962C8B-B14F-4D97-AF65-F5344CB8AC3E}">
        <p14:creationId xmlns:p14="http://schemas.microsoft.com/office/powerpoint/2010/main" val="26236910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Core statements:</a:t>
            </a:r>
          </a:p>
          <a:p>
            <a:pPr lvl="2"/>
            <a:r>
              <a:rPr lang="en-US" dirty="0"/>
              <a:t>The integration workload differs: functional core team lead members (project lead &amp; IMO) 100%, sponsors ~10-20% and </a:t>
            </a:r>
            <a:r>
              <a:rPr lang="en-US" dirty="0" err="1"/>
              <a:t>workstream</a:t>
            </a:r>
            <a:r>
              <a:rPr lang="en-US" dirty="0"/>
              <a:t> leads ~50%</a:t>
            </a:r>
          </a:p>
        </p:txBody>
      </p:sp>
      <p:sp>
        <p:nvSpPr>
          <p:cNvPr id="4" name="Titel 3"/>
          <p:cNvSpPr>
            <a:spLocks noGrp="1"/>
          </p:cNvSpPr>
          <p:nvPr>
            <p:ph type="title"/>
          </p:nvPr>
        </p:nvSpPr>
        <p:spPr/>
        <p:txBody>
          <a:bodyPr/>
          <a:lstStyle/>
          <a:p>
            <a:r>
              <a:rPr lang="en-US" dirty="0" smtClean="0"/>
              <a:t>7. What does the project management look like? (structure, roles, resources, responsibilities? (5/5)</a:t>
            </a:r>
            <a:endParaRPr lang="en-US" dirty="0"/>
          </a:p>
        </p:txBody>
      </p:sp>
      <p:sp>
        <p:nvSpPr>
          <p:cNvPr id="2" name="Textplatzhalter 1"/>
          <p:cNvSpPr>
            <a:spLocks noGrp="1"/>
          </p:cNvSpPr>
          <p:nvPr>
            <p:ph type="body" sz="quarter" idx="13"/>
          </p:nvPr>
        </p:nvSpPr>
        <p:spPr/>
        <p:txBody>
          <a:bodyPr/>
          <a:lstStyle/>
          <a:p>
            <a:r>
              <a:rPr lang="en-US" dirty="0"/>
              <a:t>Integration </a:t>
            </a:r>
            <a:r>
              <a:rPr lang="en-US" dirty="0" smtClean="0"/>
              <a:t>Blueprint</a:t>
            </a:r>
            <a:endParaRPr lang="en-US" dirty="0"/>
          </a:p>
        </p:txBody>
      </p:sp>
      <p:graphicFrame>
        <p:nvGraphicFramePr>
          <p:cNvPr id="42" name="Group 61"/>
          <p:cNvGraphicFramePr>
            <a:graphicFrameLocks noGrp="1"/>
          </p:cNvGraphicFramePr>
          <p:nvPr>
            <p:custDataLst>
              <p:tags r:id="rId1"/>
            </p:custDataLst>
            <p:extLst>
              <p:ext uri="{D42A27DB-BD31-4B8C-83A1-F6EECF244321}">
                <p14:modId xmlns:p14="http://schemas.microsoft.com/office/powerpoint/2010/main" val="368127373"/>
              </p:ext>
            </p:extLst>
          </p:nvPr>
        </p:nvGraphicFramePr>
        <p:xfrm>
          <a:off x="2446338" y="1422400"/>
          <a:ext cx="6970713" cy="4593810"/>
        </p:xfrm>
        <a:graphic>
          <a:graphicData uri="http://schemas.openxmlformats.org/drawingml/2006/table">
            <a:tbl>
              <a:tblPr/>
              <a:tblGrid>
                <a:gridCol w="2323571"/>
                <a:gridCol w="2323571"/>
                <a:gridCol w="2323571"/>
              </a:tblGrid>
              <a:tr h="288000">
                <a:tc>
                  <a:txBody>
                    <a:bodyPr/>
                    <a:lstStyle/>
                    <a:p>
                      <a:pPr marL="0" marR="0" lvl="0" indent="0" algn="ctr" defTabSz="762000" rtl="0" eaLnBrk="0" fontAlgn="base" latinLnBrk="0" hangingPunct="0">
                        <a:lnSpc>
                          <a:spcPct val="100000"/>
                        </a:lnSpc>
                        <a:spcBef>
                          <a:spcPts val="1200"/>
                        </a:spcBef>
                        <a:spcAft>
                          <a:spcPts val="0"/>
                        </a:spcAft>
                        <a:buClrTx/>
                        <a:buSzPct val="120000"/>
                        <a:buFontTx/>
                        <a:buNone/>
                        <a:tabLst/>
                      </a:pPr>
                      <a:r>
                        <a:rPr lang="en-US" sz="900" b="1" dirty="0" smtClean="0">
                          <a:solidFill>
                            <a:schemeClr val="bg1"/>
                          </a:solidFill>
                          <a:latin typeface="+mn-lt"/>
                          <a:cs typeface="Arial" pitchFamily="34" charset="0"/>
                        </a:rPr>
                        <a:t>Project Lead &amp; IMO</a:t>
                      </a:r>
                    </a:p>
                  </a:txBody>
                  <a:tcPr marL="63387" marR="63387" marT="60678" marB="60678"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762000" rtl="0" eaLnBrk="0" fontAlgn="base" latinLnBrk="0" hangingPunct="0">
                        <a:lnSpc>
                          <a:spcPct val="100000"/>
                        </a:lnSpc>
                        <a:spcBef>
                          <a:spcPts val="1200"/>
                        </a:spcBef>
                        <a:spcAft>
                          <a:spcPts val="0"/>
                        </a:spcAft>
                        <a:buClrTx/>
                        <a:buSzPct val="120000"/>
                        <a:buFontTx/>
                        <a:buNone/>
                        <a:tabLst/>
                        <a:defRPr/>
                      </a:pPr>
                      <a:r>
                        <a:rPr lang="en-US" sz="900" b="1" dirty="0" smtClean="0">
                          <a:solidFill>
                            <a:schemeClr val="bg1"/>
                          </a:solidFill>
                          <a:latin typeface="+mn-lt"/>
                          <a:cs typeface="Arial" pitchFamily="34" charset="0"/>
                        </a:rPr>
                        <a:t>Sponsor</a:t>
                      </a:r>
                    </a:p>
                  </a:txBody>
                  <a:tcPr marL="63387" marR="63387" marT="60678" marB="60678"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762000" rtl="0" eaLnBrk="0" fontAlgn="base" latinLnBrk="0" hangingPunct="0">
                        <a:lnSpc>
                          <a:spcPct val="100000"/>
                        </a:lnSpc>
                        <a:spcBef>
                          <a:spcPts val="1200"/>
                        </a:spcBef>
                        <a:spcAft>
                          <a:spcPts val="0"/>
                        </a:spcAft>
                        <a:buClrTx/>
                        <a:buSzPct val="120000"/>
                        <a:buFontTx/>
                        <a:buNone/>
                        <a:tabLst/>
                        <a:defRPr/>
                      </a:pPr>
                      <a:r>
                        <a:rPr kumimoji="0" lang="en-US" sz="900" b="1" i="0" u="none" strike="noStrike" kern="1200" cap="none" normalizeH="0" baseline="0" dirty="0" smtClean="0">
                          <a:ln>
                            <a:noFill/>
                          </a:ln>
                          <a:solidFill>
                            <a:schemeClr val="bg1"/>
                          </a:solidFill>
                          <a:effectLst/>
                          <a:latin typeface="+mn-lt"/>
                          <a:ea typeface="+mn-ea"/>
                          <a:cs typeface="Arial" pitchFamily="34" charset="0"/>
                        </a:rPr>
                        <a:t>Workstream Lead</a:t>
                      </a:r>
                      <a:endParaRPr kumimoji="0" lang="en-US" sz="900" b="1" i="0" u="none" strike="noStrike" kern="1200" cap="none" normalizeH="0" baseline="0" dirty="0" smtClean="0">
                        <a:ln>
                          <a:noFill/>
                        </a:ln>
                        <a:solidFill>
                          <a:schemeClr val="bg1"/>
                        </a:solidFill>
                        <a:effectLst/>
                        <a:latin typeface="+mn-lt"/>
                        <a:ea typeface="SimSun" pitchFamily="2" charset="-122"/>
                        <a:cs typeface="Arial" pitchFamily="34" charset="0"/>
                      </a:endParaRPr>
                    </a:p>
                  </a:txBody>
                  <a:tcPr marL="63387" marR="63387" marT="60678" marB="60678"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rgbClr val="483698"/>
                    </a:solidFill>
                  </a:tcPr>
                </a:tc>
              </a:tr>
              <a:tr h="4305810">
                <a:tc>
                  <a:txBody>
                    <a:bodyPr/>
                    <a:lstStyle/>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Deep functional experience e.g. in Operations/R&amp;D, Sales, Finance, People &amp; Communication area</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Strong functional and international network, "informal" access to top management</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Background from Corporate, other BU, abroad in addition to current function</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Senior and experienced, potential candidate for functional top management position</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Track record from corporate projects</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Understanding of strategic rationale</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Open minded, "out of the box" thinker</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Expected workload: 100%</a:t>
                      </a:r>
                    </a:p>
                    <a:p>
                      <a:pPr marL="216000" lvl="1" indent="-216000" algn="l" defTabSz="914400" rtl="0" eaLnBrk="1" fontAlgn="auto" latinLnBrk="0" hangingPunct="1">
                        <a:lnSpc>
                          <a:spcPct val="100000"/>
                        </a:lnSpc>
                        <a:spcBef>
                          <a:spcPts val="0"/>
                        </a:spcBef>
                        <a:spcAft>
                          <a:spcPts val="600"/>
                        </a:spcAft>
                        <a:buClr>
                          <a:schemeClr val="tx1"/>
                        </a:buClr>
                        <a:buSzPct val="100000"/>
                        <a:buFont typeface="Univers for KPMG Light" panose="020B0403020202020204" pitchFamily="34" charset="0"/>
                        <a:buChar char="—"/>
                        <a:defRPr/>
                      </a:pPr>
                      <a:endParaRPr lang="en-US" sz="900" b="0" kern="0" dirty="0" smtClean="0">
                        <a:solidFill>
                          <a:prstClr val="black"/>
                        </a:solidFill>
                        <a:latin typeface="+mn-lt"/>
                        <a:ea typeface="+mn-ea"/>
                        <a:cs typeface="Arial" pitchFamily="34" charset="0"/>
                      </a:endParaRPr>
                    </a:p>
                  </a:txBody>
                  <a:tcPr marL="54000" marR="54000" marT="54000" marB="54000"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chemeClr val="bg1"/>
                    </a:solidFill>
                  </a:tcPr>
                </a:tc>
                <a:tc>
                  <a:txBody>
                    <a:bodyPr/>
                    <a:lstStyle/>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Key player / decision maker of functional area</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Senior, very experienced</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Neutral, "no" hidden agenda</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Access to expert resources</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Understanding of strategic rationale</a:t>
                      </a:r>
                    </a:p>
                    <a:p>
                      <a:pPr marL="216000" marR="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tabLst/>
                        <a:defRPr/>
                      </a:pPr>
                      <a:r>
                        <a:rPr lang="en-US" sz="900" b="0" kern="0" dirty="0" smtClean="0">
                          <a:solidFill>
                            <a:prstClr val="black"/>
                          </a:solidFill>
                          <a:latin typeface="+mn-lt"/>
                          <a:ea typeface="+mn-ea"/>
                          <a:cs typeface="Arial" pitchFamily="34" charset="0"/>
                        </a:rPr>
                        <a:t>Expected workload: ~10-20% per week</a:t>
                      </a:r>
                    </a:p>
                  </a:txBody>
                  <a:tcPr marL="54000" marR="54000" marT="54000" marB="54000"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chemeClr val="bg1"/>
                    </a:solidFill>
                  </a:tcPr>
                </a:tc>
                <a:tc>
                  <a:txBody>
                    <a:bodyPr/>
                    <a:lstStyle/>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Experienced in his/her functional area</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Talent (with potential to step-up in leadership position in NewCo)</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Ambitious, hard worker</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Team player, can motivate workstream members across regions/country</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Very good network</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"Feeling for interdependencies"</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r>
                        <a:rPr lang="en-US" sz="900" b="0" kern="0" dirty="0" smtClean="0">
                          <a:solidFill>
                            <a:prstClr val="black"/>
                          </a:solidFill>
                          <a:latin typeface="+mn-lt"/>
                          <a:ea typeface="+mn-ea"/>
                          <a:cs typeface="Arial" pitchFamily="34" charset="0"/>
                        </a:rPr>
                        <a:t>Track record from previous internal projects</a:t>
                      </a:r>
                    </a:p>
                    <a:p>
                      <a:pPr marL="216000" marR="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tabLst/>
                        <a:defRPr/>
                      </a:pPr>
                      <a:r>
                        <a:rPr lang="en-US" sz="900" b="0" kern="0" dirty="0" smtClean="0">
                          <a:solidFill>
                            <a:prstClr val="black"/>
                          </a:solidFill>
                          <a:latin typeface="+mn-lt"/>
                          <a:ea typeface="+mn-ea"/>
                          <a:cs typeface="Arial" pitchFamily="34" charset="0"/>
                        </a:rPr>
                        <a:t>Expected workload: ~50% per week in average</a:t>
                      </a:r>
                    </a:p>
                    <a:p>
                      <a:pPr marL="216000" lvl="1" indent="-216000" algn="l" defTabSz="914400" rtl="0" eaLnBrk="1" fontAlgn="auto" latinLnBrk="0" hangingPunct="1">
                        <a:lnSpc>
                          <a:spcPts val="1100"/>
                        </a:lnSpc>
                        <a:spcBef>
                          <a:spcPts val="0"/>
                        </a:spcBef>
                        <a:spcAft>
                          <a:spcPts val="600"/>
                        </a:spcAft>
                        <a:buClr>
                          <a:schemeClr val="tx1"/>
                        </a:buClr>
                        <a:buSzPct val="100000"/>
                        <a:buFont typeface="Univers for KPMG Light" panose="020B0403020202020204" pitchFamily="34" charset="0"/>
                        <a:buChar char="—"/>
                        <a:defRPr/>
                      </a:pPr>
                      <a:endParaRPr lang="en-US" sz="900" b="0" kern="0" dirty="0" smtClean="0">
                        <a:solidFill>
                          <a:prstClr val="black"/>
                        </a:solidFill>
                        <a:latin typeface="+mn-lt"/>
                        <a:ea typeface="+mn-ea"/>
                        <a:cs typeface="Arial" pitchFamily="34" charset="0"/>
                      </a:endParaRPr>
                    </a:p>
                  </a:txBody>
                  <a:tcPr marL="54000" marR="54000" marT="54000" marB="54000"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chemeClr val="bg1"/>
                    </a:solidFill>
                  </a:tcPr>
                </a:tc>
              </a:tr>
            </a:tbl>
          </a:graphicData>
        </a:graphic>
      </p:graphicFrame>
    </p:spTree>
    <p:extLst>
      <p:ext uri="{BB962C8B-B14F-4D97-AF65-F5344CB8AC3E}">
        <p14:creationId xmlns:p14="http://schemas.microsoft.com/office/powerpoint/2010/main" val="231080141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343017940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Integration Blueprint</a:t>
            </a:r>
            <a:endParaRPr lang="en-US" dirty="0"/>
          </a:p>
        </p:txBody>
      </p:sp>
      <p:sp>
        <p:nvSpPr>
          <p:cNvPr id="4" name="Titel 3"/>
          <p:cNvSpPr>
            <a:spLocks noGrp="1"/>
          </p:cNvSpPr>
          <p:nvPr>
            <p:ph type="title"/>
          </p:nvPr>
        </p:nvSpPr>
        <p:spPr/>
        <p:txBody>
          <a:bodyPr/>
          <a:lstStyle/>
          <a:p>
            <a:r>
              <a:rPr lang="en-US" dirty="0" smtClean="0"/>
              <a:t>Overview (1/7) – Mission statement</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lvl="0" defTabSz="762000">
                <a:lnSpc>
                  <a:spcPct val="95000"/>
                </a:lnSpc>
                <a:spcBef>
                  <a:spcPts val="600"/>
                </a:spcBef>
                <a:buClr>
                  <a:srgbClr val="000066"/>
                </a:buClr>
              </a:pPr>
              <a:r>
                <a:rPr lang="en-US" sz="900" b="1" dirty="0" smtClean="0">
                  <a:solidFill>
                    <a:schemeClr val="bg1"/>
                  </a:solidFill>
                </a:rPr>
                <a:t>Provides a clear definition of the integration targets and the primary guidelines. The document offers a joint orientation for the management and is the basis for additional components in the framework of integration</a:t>
              </a:r>
              <a:endParaRPr lang="en-US" sz="900" b="1" dirty="0">
                <a:solidFill>
                  <a:schemeClr val="bg1"/>
                </a:solidFill>
              </a:endParaRPr>
            </a:p>
          </p:txBody>
        </p:sp>
      </p:grpSp>
      <p:sp>
        <p:nvSpPr>
          <p:cNvPr id="26" name="Text Placeholder 5"/>
          <p:cNvSpPr>
            <a:spLocks noGrp="1"/>
          </p:cNvSpPr>
          <p:nvPr>
            <p:ph type="body" sz="quarter" idx="11"/>
          </p:nvPr>
        </p:nvSpPr>
        <p:spPr>
          <a:xfrm>
            <a:off x="488950" y="2153260"/>
            <a:ext cx="1964104" cy="2086159"/>
          </a:xfrm>
          <a:ln w="6350">
            <a:noFill/>
          </a:ln>
        </p:spPr>
        <p:txBody>
          <a:bodyPr vert="horz" lIns="0" tIns="0" rIns="0" bIns="0" rtlCol="0" anchor="t" anchorCtr="0">
            <a:noAutofit/>
          </a:bodyPr>
          <a:lstStyle/>
          <a:p>
            <a:pPr>
              <a:spcAft>
                <a:spcPts val="500"/>
              </a:spcAft>
            </a:pPr>
            <a:r>
              <a:rPr lang="en-US" sz="900" dirty="0" smtClean="0">
                <a:solidFill>
                  <a:schemeClr val="accent1"/>
                </a:solidFill>
              </a:rPr>
              <a:t>Sell Side/JV</a:t>
            </a:r>
          </a:p>
          <a:p>
            <a:pPr lvl="2">
              <a:spcAft>
                <a:spcPts val="500"/>
              </a:spcAft>
            </a:pPr>
            <a:r>
              <a:rPr lang="en-US" dirty="0"/>
              <a:t>The blueprint is one of the first deliverables in an integration project</a:t>
            </a:r>
          </a:p>
          <a:p>
            <a:pPr lvl="2">
              <a:spcAft>
                <a:spcPts val="500"/>
              </a:spcAft>
            </a:pPr>
            <a:r>
              <a:rPr lang="en-US" dirty="0"/>
              <a:t>Serves as an on-boarding document for customer’s project members</a:t>
            </a:r>
          </a:p>
          <a:p>
            <a:pPr lvl="2">
              <a:spcAft>
                <a:spcPts val="500"/>
              </a:spcAft>
            </a:pPr>
            <a:r>
              <a:rPr lang="en-US" dirty="0"/>
              <a:t>Sets the “Guidelines for integration“</a:t>
            </a:r>
          </a:p>
          <a:p>
            <a:pPr lvl="2">
              <a:spcAft>
                <a:spcPts val="500"/>
              </a:spcAft>
            </a:pPr>
            <a:r>
              <a:rPr lang="en-US" dirty="0"/>
              <a:t>The Target Operating Model builds upon the blueprint</a:t>
            </a:r>
          </a:p>
          <a:p>
            <a:pPr lvl="2">
              <a:spcAft>
                <a:spcPts val="500"/>
              </a:spcAft>
            </a:pPr>
            <a:r>
              <a:rPr lang="en-US" dirty="0"/>
              <a:t>The blueprint is drawn up for both integrations and joint ventures</a:t>
            </a:r>
          </a:p>
          <a:p>
            <a:pPr lvl="2">
              <a:spcAft>
                <a:spcPts val="500"/>
              </a:spcAft>
            </a:pPr>
            <a:r>
              <a:rPr lang="en-US" dirty="0"/>
              <a:t>JV blueprints are in principle set up the same with a special focus on questions of governance as well as revenue/cost sharing</a:t>
            </a:r>
          </a:p>
        </p:txBody>
      </p:sp>
      <p:sp>
        <p:nvSpPr>
          <p:cNvPr id="28" name="Rechteck 18"/>
          <p:cNvSpPr/>
          <p:nvPr/>
        </p:nvSpPr>
        <p:spPr>
          <a:xfrm>
            <a:off x="2567355" y="1875810"/>
            <a:ext cx="684969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1964104"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88950" y="5015325"/>
            <a:ext cx="1964104"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5286812"/>
            <a:ext cx="1964104" cy="708272"/>
          </a:xfrm>
          <a:ln w="6350">
            <a:noFill/>
          </a:ln>
        </p:spPr>
        <p:txBody>
          <a:bodyPr vert="horz" lIns="0" tIns="0" rIns="0" bIns="0" rtlCol="0" anchor="t" anchorCtr="0">
            <a:noAutofit/>
          </a:bodyPr>
          <a:lstStyle/>
          <a:p>
            <a:pPr lvl="2">
              <a:spcAft>
                <a:spcPts val="500"/>
              </a:spcAft>
            </a:pPr>
            <a:r>
              <a:rPr lang="en-US" dirty="0"/>
              <a:t>The Integration Blueprint is a </a:t>
            </a:r>
            <a:r>
              <a:rPr lang="en-US" dirty="0" smtClean="0"/>
              <a:t>PowerPoint </a:t>
            </a:r>
            <a:r>
              <a:rPr lang="en-US" dirty="0"/>
              <a:t>document with predefined subjects / structure</a:t>
            </a:r>
          </a:p>
        </p:txBody>
      </p:sp>
      <p:sp>
        <p:nvSpPr>
          <p:cNvPr id="12" name="Text Placeholder 5"/>
          <p:cNvSpPr>
            <a:spLocks noGrp="1"/>
          </p:cNvSpPr>
          <p:nvPr>
            <p:ph type="body" sz="quarter" idx="11"/>
          </p:nvPr>
        </p:nvSpPr>
        <p:spPr>
          <a:xfrm>
            <a:off x="2567355" y="2153260"/>
            <a:ext cx="6849695" cy="3868128"/>
          </a:xfrm>
          <a:ln w="6350">
            <a:noFill/>
          </a:ln>
        </p:spPr>
        <p:txBody>
          <a:bodyPr vert="horz" lIns="0" tIns="0" rIns="0" bIns="0" rtlCol="0" anchor="t" anchorCtr="0">
            <a:noAutofit/>
          </a:bodyPr>
          <a:lstStyle/>
          <a:p>
            <a:pPr>
              <a:spcAft>
                <a:spcPts val="600"/>
              </a:spcAft>
            </a:pPr>
            <a:r>
              <a:rPr lang="en-US" sz="900" dirty="0"/>
              <a:t>Definition</a:t>
            </a:r>
          </a:p>
          <a:p>
            <a:pPr lvl="2"/>
            <a:r>
              <a:rPr lang="en-US" dirty="0"/>
              <a:t>The rationale for the integration is summarized in the blueprint and the management principles for the integration determined. It therefore forms the “guidelines” of the integration (and of the JV). Initial considerations for a high level target operating model, synergy goals, project plan and </a:t>
            </a:r>
            <a:r>
              <a:rPr lang="en-US" dirty="0" smtClean="0"/>
              <a:t>governance </a:t>
            </a:r>
            <a:r>
              <a:rPr lang="en-US" dirty="0"/>
              <a:t>and the primary challenges and risks (including measures) are also a part of the document</a:t>
            </a:r>
          </a:p>
          <a:p>
            <a:pPr lvl="2"/>
            <a:r>
              <a:rPr lang="en-US" dirty="0"/>
              <a:t>The blueprint serves as the on-boarding document for the customer’s project members and represents the basis for the resulting deliverables (e.g. target operating model)</a:t>
            </a:r>
          </a:p>
          <a:p>
            <a:pPr>
              <a:spcAft>
                <a:spcPts val="600"/>
              </a:spcAft>
            </a:pPr>
            <a:r>
              <a:rPr lang="en-US" sz="900" dirty="0"/>
              <a:t>Methodology</a:t>
            </a:r>
          </a:p>
          <a:p>
            <a:pPr lvl="2"/>
            <a:r>
              <a:rPr lang="en-US" dirty="0"/>
              <a:t>During the workshops with the top and senior management it is attempted to channel the strategic considerations and to reproduce these in a strategy mix</a:t>
            </a:r>
          </a:p>
          <a:p>
            <a:pPr>
              <a:spcAft>
                <a:spcPts val="600"/>
              </a:spcAft>
            </a:pPr>
            <a:r>
              <a:rPr lang="en-US" sz="900" dirty="0"/>
              <a:t>Tools and templates</a:t>
            </a:r>
          </a:p>
        </p:txBody>
      </p:sp>
      <p:grpSp>
        <p:nvGrpSpPr>
          <p:cNvPr id="14" name="Gruppieren 13"/>
          <p:cNvGrpSpPr/>
          <p:nvPr/>
        </p:nvGrpSpPr>
        <p:grpSpPr>
          <a:xfrm>
            <a:off x="2701788" y="4223900"/>
            <a:ext cx="2623247" cy="1513918"/>
            <a:chOff x="2701788" y="4223900"/>
            <a:chExt cx="2229013" cy="1286399"/>
          </a:xfrm>
        </p:grpSpPr>
        <p:pic>
          <p:nvPicPr>
            <p:cNvPr id="5" name="Grafik 4"/>
            <p:cNvPicPr>
              <a:picLocks/>
            </p:cNvPicPr>
            <p:nvPr/>
          </p:nvPicPr>
          <p:blipFill>
            <a:blip r:embed="rId3"/>
            <a:stretch>
              <a:fillRect/>
            </a:stretch>
          </p:blipFill>
          <p:spPr>
            <a:xfrm>
              <a:off x="2701788" y="4223900"/>
              <a:ext cx="1257665" cy="840633"/>
            </a:xfrm>
            <a:prstGeom prst="rect">
              <a:avLst/>
            </a:prstGeom>
            <a:ln>
              <a:solidFill>
                <a:srgbClr val="D9D9D9"/>
              </a:solidFill>
            </a:ln>
          </p:spPr>
        </p:pic>
        <p:pic>
          <p:nvPicPr>
            <p:cNvPr id="10" name="Grafik 9"/>
            <p:cNvPicPr>
              <a:picLocks/>
            </p:cNvPicPr>
            <p:nvPr/>
          </p:nvPicPr>
          <p:blipFill>
            <a:blip r:embed="rId4"/>
            <a:stretch>
              <a:fillRect/>
            </a:stretch>
          </p:blipFill>
          <p:spPr>
            <a:xfrm>
              <a:off x="3187462" y="4442931"/>
              <a:ext cx="1257665" cy="840633"/>
            </a:xfrm>
            <a:prstGeom prst="rect">
              <a:avLst/>
            </a:prstGeom>
            <a:ln>
              <a:solidFill>
                <a:srgbClr val="D9D9D9"/>
              </a:solidFill>
            </a:ln>
          </p:spPr>
        </p:pic>
        <p:pic>
          <p:nvPicPr>
            <p:cNvPr id="25" name="Grafik 24"/>
            <p:cNvPicPr>
              <a:picLocks/>
            </p:cNvPicPr>
            <p:nvPr/>
          </p:nvPicPr>
          <p:blipFill>
            <a:blip r:embed="rId5"/>
            <a:stretch>
              <a:fillRect/>
            </a:stretch>
          </p:blipFill>
          <p:spPr>
            <a:xfrm>
              <a:off x="3673136" y="4669666"/>
              <a:ext cx="1257665" cy="840633"/>
            </a:xfrm>
            <a:prstGeom prst="rect">
              <a:avLst/>
            </a:prstGeom>
            <a:ln>
              <a:solidFill>
                <a:srgbClr val="D9D9D9"/>
              </a:solidFill>
            </a:ln>
          </p:spPr>
        </p:pic>
      </p:grpSp>
      <p:grpSp>
        <p:nvGrpSpPr>
          <p:cNvPr id="15" name="Gruppieren 14"/>
          <p:cNvGrpSpPr/>
          <p:nvPr/>
        </p:nvGrpSpPr>
        <p:grpSpPr>
          <a:xfrm>
            <a:off x="6246740" y="4223900"/>
            <a:ext cx="2691739" cy="1513918"/>
            <a:chOff x="5852294" y="4223900"/>
            <a:chExt cx="2287212" cy="1286399"/>
          </a:xfrm>
        </p:grpSpPr>
        <p:pic>
          <p:nvPicPr>
            <p:cNvPr id="2" name="Grafik 1"/>
            <p:cNvPicPr>
              <a:picLocks/>
            </p:cNvPicPr>
            <p:nvPr/>
          </p:nvPicPr>
          <p:blipFill>
            <a:blip r:embed="rId6"/>
            <a:stretch>
              <a:fillRect/>
            </a:stretch>
          </p:blipFill>
          <p:spPr>
            <a:xfrm>
              <a:off x="5852294" y="4223900"/>
              <a:ext cx="1257665" cy="840633"/>
            </a:xfrm>
            <a:prstGeom prst="rect">
              <a:avLst/>
            </a:prstGeom>
            <a:ln>
              <a:solidFill>
                <a:srgbClr val="D9D9D9"/>
              </a:solidFill>
            </a:ln>
          </p:spPr>
        </p:pic>
        <p:pic>
          <p:nvPicPr>
            <p:cNvPr id="13" name="Grafik 12"/>
            <p:cNvPicPr>
              <a:picLocks/>
            </p:cNvPicPr>
            <p:nvPr/>
          </p:nvPicPr>
          <p:blipFill>
            <a:blip r:embed="rId7"/>
            <a:stretch>
              <a:fillRect/>
            </a:stretch>
          </p:blipFill>
          <p:spPr>
            <a:xfrm>
              <a:off x="6367068" y="4442931"/>
              <a:ext cx="1257665" cy="840633"/>
            </a:xfrm>
            <a:prstGeom prst="rect">
              <a:avLst/>
            </a:prstGeom>
            <a:ln>
              <a:solidFill>
                <a:srgbClr val="D9D9D9"/>
              </a:solidFill>
            </a:ln>
          </p:spPr>
        </p:pic>
        <p:pic>
          <p:nvPicPr>
            <p:cNvPr id="27" name="Grafik 26"/>
            <p:cNvPicPr>
              <a:picLocks/>
            </p:cNvPicPr>
            <p:nvPr/>
          </p:nvPicPr>
          <p:blipFill>
            <a:blip r:embed="rId8"/>
            <a:stretch>
              <a:fillRect/>
            </a:stretch>
          </p:blipFill>
          <p:spPr>
            <a:xfrm>
              <a:off x="6881841" y="4669666"/>
              <a:ext cx="1257665" cy="840633"/>
            </a:xfrm>
            <a:prstGeom prst="rect">
              <a:avLst/>
            </a:prstGeom>
            <a:ln>
              <a:solidFill>
                <a:srgbClr val="D9D9D9"/>
              </a:solidFill>
            </a:ln>
          </p:spPr>
        </p:pic>
      </p:grpSp>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Integration Blueprint</a:t>
            </a:r>
          </a:p>
        </p:txBody>
      </p:sp>
      <p:sp>
        <p:nvSpPr>
          <p:cNvPr id="4" name="Titel 3"/>
          <p:cNvSpPr>
            <a:spLocks noGrp="1"/>
          </p:cNvSpPr>
          <p:nvPr>
            <p:ph type="title"/>
          </p:nvPr>
        </p:nvSpPr>
        <p:spPr/>
        <p:txBody>
          <a:bodyPr/>
          <a:lstStyle/>
          <a:p>
            <a:r>
              <a:rPr lang="en-US" dirty="0" smtClean="0"/>
              <a:t>Overview (2/7) – Pitfalls</a:t>
            </a:r>
            <a:endParaRPr lang="en-US" dirty="0"/>
          </a:p>
        </p:txBody>
      </p:sp>
      <p:graphicFrame>
        <p:nvGraphicFramePr>
          <p:cNvPr id="20" name="Tabelle 19"/>
          <p:cNvGraphicFramePr>
            <a:graphicFrameLocks noGrp="1"/>
          </p:cNvGraphicFramePr>
          <p:nvPr>
            <p:extLst>
              <p:ext uri="{D42A27DB-BD31-4B8C-83A1-F6EECF244321}">
                <p14:modId xmlns:p14="http://schemas.microsoft.com/office/powerpoint/2010/main" val="3427801007"/>
              </p:ext>
            </p:extLst>
          </p:nvPr>
        </p:nvGraphicFramePr>
        <p:xfrm>
          <a:off x="488950" y="1422400"/>
          <a:ext cx="8928100" cy="4608000"/>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Pitfalls/Lessons learned</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customer has to deliver the answers themselves. KPMG facilitates, asks the “right” questions and forwards lessons learned from project experience</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Inclusion of the target management in an “off-site“ alignment workshop has proven to be very helpful. In this way erroneous outside-in assumptions on the organizational structure, processes and products can be avoided. In addition, the acceptance of the blueprint by the target is improved</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 good blueprint provides momentum for the process of generating TOM and day-1 readiness. A flawed/inconsistent document significantly hinders the integration process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Synergy goals that the buyer determined in the framework of the due diligence/investment proposal, must be subjected to an initial high level review/validation as early as possible. Meetings with the customer’s staff that participated in the investment business case are necessary for the overall understanding</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Should the timeline have been set too tight by the buyer, this should be identified as a key risk early in the process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management should approve key talent/retention measures at an early date and attune the communication with the blueprint strategy</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86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Project structure:  When appointing </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workstream</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sponsors and leads, it should be checked in detail if the correct </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responsibles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have been selected. Sponsors that are “too senior” or are seldom available due to international tasks, may not be in a position to fulfil the function. Poor choices and the associated subsequent nominations delay the project and have a negative impact on the “project climate”. Furthermore, it is decisive that the </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workstream</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lead is guaranteed enough free space from the daily operations. Integration projects tie up a significant amount of capacity (see data on workload on pages 15-16)</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noFill/>
                      <a:prstDash val="solid"/>
                      <a:round/>
                      <a:headEnd type="none" w="med" len="med"/>
                      <a:tailEnd type="none" w="med" len="med"/>
                    </a:lnB>
                    <a:solidFill>
                      <a:schemeClr val="bg1"/>
                    </a:solidFill>
                  </a:tcPr>
                </a:tc>
              </a:tr>
            </a:tbl>
          </a:graphicData>
        </a:graphic>
      </p:graphicFrame>
      <p:grpSp>
        <p:nvGrpSpPr>
          <p:cNvPr id="21" name="Gruppieren 20"/>
          <p:cNvGrpSpPr/>
          <p:nvPr/>
        </p:nvGrpSpPr>
        <p:grpSpPr>
          <a:xfrm>
            <a:off x="607685" y="1768280"/>
            <a:ext cx="371794" cy="461665"/>
            <a:chOff x="2619016" y="2564904"/>
            <a:chExt cx="559665" cy="694949"/>
          </a:xfrm>
        </p:grpSpPr>
        <p:grpSp>
          <p:nvGrpSpPr>
            <p:cNvPr id="22" name="Gruppieren 21"/>
            <p:cNvGrpSpPr/>
            <p:nvPr/>
          </p:nvGrpSpPr>
          <p:grpSpPr>
            <a:xfrm>
              <a:off x="2619016" y="2617334"/>
              <a:ext cx="559665" cy="561552"/>
              <a:chOff x="5484264" y="4001307"/>
              <a:chExt cx="1409320" cy="1414073"/>
            </a:xfrm>
          </p:grpSpPr>
          <p:sp>
            <p:nvSpPr>
              <p:cNvPr id="24" name="Ellipse 23"/>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25" name="Akkord 24"/>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26" name="Akkord 25"/>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27" name="Rechteck 26"/>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28" name="Akkord 27"/>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grpSp>
        <p:sp>
          <p:nvSpPr>
            <p:cNvPr id="23" name="Rechteck 22"/>
            <p:cNvSpPr/>
            <p:nvPr/>
          </p:nvSpPr>
          <p:spPr>
            <a:xfrm>
              <a:off x="2628888" y="2564904"/>
              <a:ext cx="536173" cy="694949"/>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1</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29" name="Gruppieren 28"/>
          <p:cNvGrpSpPr/>
          <p:nvPr/>
        </p:nvGrpSpPr>
        <p:grpSpPr>
          <a:xfrm>
            <a:off x="613461" y="2345448"/>
            <a:ext cx="371793" cy="461665"/>
            <a:chOff x="3638116" y="2564904"/>
            <a:chExt cx="559663" cy="694947"/>
          </a:xfrm>
        </p:grpSpPr>
        <p:sp>
          <p:nvSpPr>
            <p:cNvPr id="30" name="Ellipse 29"/>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31" name="Akkord 30"/>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2" name="Akkord 31"/>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3"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4" name="Akkord 33"/>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5" name="Rechteck 34"/>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2</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36" name="Gruppieren 35"/>
          <p:cNvGrpSpPr/>
          <p:nvPr/>
        </p:nvGrpSpPr>
        <p:grpSpPr>
          <a:xfrm>
            <a:off x="606968" y="2922616"/>
            <a:ext cx="371793" cy="461665"/>
            <a:chOff x="3638116" y="2564904"/>
            <a:chExt cx="559663" cy="694947"/>
          </a:xfrm>
        </p:grpSpPr>
        <p:sp>
          <p:nvSpPr>
            <p:cNvPr id="37" name="Ellipse 36"/>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38" name="Akkord 37"/>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9" name="Akkord 38"/>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0"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1" name="Akkord 40"/>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2" name="Rechteck 41"/>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3</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43" name="Gruppieren 42"/>
          <p:cNvGrpSpPr/>
          <p:nvPr/>
        </p:nvGrpSpPr>
        <p:grpSpPr>
          <a:xfrm>
            <a:off x="604414" y="3499784"/>
            <a:ext cx="371793" cy="461665"/>
            <a:chOff x="3638116" y="2564904"/>
            <a:chExt cx="559663" cy="694947"/>
          </a:xfrm>
        </p:grpSpPr>
        <p:sp>
          <p:nvSpPr>
            <p:cNvPr id="44" name="Ellipse 43"/>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45" name="Akkord 44"/>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6" name="Akkord 45"/>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7"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8" name="Akkord 47"/>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9" name="Rechteck 48"/>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4</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50" name="Gruppieren 49"/>
          <p:cNvGrpSpPr/>
          <p:nvPr/>
        </p:nvGrpSpPr>
        <p:grpSpPr>
          <a:xfrm>
            <a:off x="609751" y="4076952"/>
            <a:ext cx="376724" cy="461665"/>
            <a:chOff x="3627089" y="2564904"/>
            <a:chExt cx="567086" cy="694948"/>
          </a:xfrm>
        </p:grpSpPr>
        <p:sp>
          <p:nvSpPr>
            <p:cNvPr id="51" name="Ellipse 5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67" name="Akkord 66"/>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8"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9"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1" name="Akkord 70"/>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2" name="Rechteck 71"/>
            <p:cNvSpPr/>
            <p:nvPr/>
          </p:nvSpPr>
          <p:spPr>
            <a:xfrm>
              <a:off x="3647986" y="2564904"/>
              <a:ext cx="536173" cy="694948"/>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5</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73" name="Gruppieren 72"/>
          <p:cNvGrpSpPr/>
          <p:nvPr/>
        </p:nvGrpSpPr>
        <p:grpSpPr>
          <a:xfrm>
            <a:off x="590436" y="4654119"/>
            <a:ext cx="376724" cy="461665"/>
            <a:chOff x="3627089" y="2564904"/>
            <a:chExt cx="567086" cy="694948"/>
          </a:xfrm>
        </p:grpSpPr>
        <p:sp>
          <p:nvSpPr>
            <p:cNvPr id="74" name="Ellipse 73"/>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75" name="Akkord 74"/>
            <p:cNvSpPr/>
            <p:nvPr/>
          </p:nvSpPr>
          <p:spPr>
            <a:xfrm>
              <a:off x="3642302" y="2617334"/>
              <a:ext cx="551873" cy="558736"/>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6"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7"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8" name="Akkord 77"/>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9" name="Rechteck 78"/>
            <p:cNvSpPr/>
            <p:nvPr/>
          </p:nvSpPr>
          <p:spPr>
            <a:xfrm>
              <a:off x="3647986" y="2564904"/>
              <a:ext cx="536173" cy="694948"/>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6</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3" name="Gruppieren 2"/>
          <p:cNvGrpSpPr/>
          <p:nvPr/>
        </p:nvGrpSpPr>
        <p:grpSpPr>
          <a:xfrm>
            <a:off x="597787" y="5364000"/>
            <a:ext cx="371793" cy="461665"/>
            <a:chOff x="597787" y="5364000"/>
            <a:chExt cx="371793" cy="461665"/>
          </a:xfrm>
        </p:grpSpPr>
        <p:grpSp>
          <p:nvGrpSpPr>
            <p:cNvPr id="80" name="Gruppieren 79"/>
            <p:cNvGrpSpPr/>
            <p:nvPr/>
          </p:nvGrpSpPr>
          <p:grpSpPr>
            <a:xfrm>
              <a:off x="597787" y="5396471"/>
              <a:ext cx="371793" cy="371177"/>
              <a:chOff x="3638116" y="2620151"/>
              <a:chExt cx="559663" cy="558735"/>
            </a:xfrm>
          </p:grpSpPr>
          <p:sp>
            <p:nvSpPr>
              <p:cNvPr id="81" name="Ellipse 8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83" name="Akkord 82"/>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84"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85" name="Akkord 84"/>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grpSp>
        <p:sp>
          <p:nvSpPr>
            <p:cNvPr id="2" name="Freihandform 1"/>
            <p:cNvSpPr/>
            <p:nvPr/>
          </p:nvSpPr>
          <p:spPr>
            <a:xfrm>
              <a:off x="771525" y="5512595"/>
              <a:ext cx="185737" cy="247650"/>
            </a:xfrm>
            <a:custGeom>
              <a:avLst/>
              <a:gdLst>
                <a:gd name="connsiteX0" fmla="*/ 0 w 185737"/>
                <a:gd name="connsiteY0" fmla="*/ 176213 h 252413"/>
                <a:gd name="connsiteX1" fmla="*/ 47625 w 185737"/>
                <a:gd name="connsiteY1" fmla="*/ 0 h 252413"/>
                <a:gd name="connsiteX2" fmla="*/ 76200 w 185737"/>
                <a:gd name="connsiteY2" fmla="*/ 0 h 252413"/>
                <a:gd name="connsiteX3" fmla="*/ 185737 w 185737"/>
                <a:gd name="connsiteY3" fmla="*/ 133350 h 252413"/>
                <a:gd name="connsiteX4" fmla="*/ 142875 w 185737"/>
                <a:gd name="connsiteY4" fmla="*/ 204788 h 252413"/>
                <a:gd name="connsiteX5" fmla="*/ 114300 w 185737"/>
                <a:gd name="connsiteY5" fmla="*/ 228600 h 252413"/>
                <a:gd name="connsiteX6" fmla="*/ 61912 w 185737"/>
                <a:gd name="connsiteY6" fmla="*/ 247650 h 252413"/>
                <a:gd name="connsiteX7" fmla="*/ 28575 w 185737"/>
                <a:gd name="connsiteY7" fmla="*/ 252413 h 252413"/>
                <a:gd name="connsiteX8" fmla="*/ 4762 w 185737"/>
                <a:gd name="connsiteY8" fmla="*/ 252413 h 252413"/>
                <a:gd name="connsiteX9" fmla="*/ 0 w 185737"/>
                <a:gd name="connsiteY9" fmla="*/ 176213 h 252413"/>
                <a:gd name="connsiteX0" fmla="*/ 0 w 185737"/>
                <a:gd name="connsiteY0" fmla="*/ 176213 h 252413"/>
                <a:gd name="connsiteX1" fmla="*/ 47625 w 185737"/>
                <a:gd name="connsiteY1" fmla="*/ 0 h 252413"/>
                <a:gd name="connsiteX2" fmla="*/ 76200 w 185737"/>
                <a:gd name="connsiteY2" fmla="*/ 0 h 252413"/>
                <a:gd name="connsiteX3" fmla="*/ 185737 w 185737"/>
                <a:gd name="connsiteY3" fmla="*/ 133350 h 252413"/>
                <a:gd name="connsiteX4" fmla="*/ 164306 w 185737"/>
                <a:gd name="connsiteY4" fmla="*/ 169070 h 252413"/>
                <a:gd name="connsiteX5" fmla="*/ 114300 w 185737"/>
                <a:gd name="connsiteY5" fmla="*/ 228600 h 252413"/>
                <a:gd name="connsiteX6" fmla="*/ 61912 w 185737"/>
                <a:gd name="connsiteY6" fmla="*/ 247650 h 252413"/>
                <a:gd name="connsiteX7" fmla="*/ 28575 w 185737"/>
                <a:gd name="connsiteY7" fmla="*/ 252413 h 252413"/>
                <a:gd name="connsiteX8" fmla="*/ 4762 w 185737"/>
                <a:gd name="connsiteY8" fmla="*/ 252413 h 252413"/>
                <a:gd name="connsiteX9" fmla="*/ 0 w 185737"/>
                <a:gd name="connsiteY9" fmla="*/ 176213 h 252413"/>
                <a:gd name="connsiteX0" fmla="*/ 0 w 185737"/>
                <a:gd name="connsiteY0" fmla="*/ 176213 h 252413"/>
                <a:gd name="connsiteX1" fmla="*/ 47625 w 185737"/>
                <a:gd name="connsiteY1" fmla="*/ 0 h 252413"/>
                <a:gd name="connsiteX2" fmla="*/ 76200 w 185737"/>
                <a:gd name="connsiteY2" fmla="*/ 0 h 252413"/>
                <a:gd name="connsiteX3" fmla="*/ 185737 w 185737"/>
                <a:gd name="connsiteY3" fmla="*/ 133350 h 252413"/>
                <a:gd name="connsiteX4" fmla="*/ 164306 w 185737"/>
                <a:gd name="connsiteY4" fmla="*/ 169070 h 252413"/>
                <a:gd name="connsiteX5" fmla="*/ 114300 w 185737"/>
                <a:gd name="connsiteY5" fmla="*/ 228600 h 252413"/>
                <a:gd name="connsiteX6" fmla="*/ 61912 w 185737"/>
                <a:gd name="connsiteY6" fmla="*/ 247650 h 252413"/>
                <a:gd name="connsiteX7" fmla="*/ 50006 w 185737"/>
                <a:gd name="connsiteY7" fmla="*/ 233363 h 252413"/>
                <a:gd name="connsiteX8" fmla="*/ 4762 w 185737"/>
                <a:gd name="connsiteY8" fmla="*/ 252413 h 252413"/>
                <a:gd name="connsiteX9" fmla="*/ 0 w 185737"/>
                <a:gd name="connsiteY9" fmla="*/ 176213 h 252413"/>
                <a:gd name="connsiteX0" fmla="*/ 0 w 185737"/>
                <a:gd name="connsiteY0" fmla="*/ 176213 h 247650"/>
                <a:gd name="connsiteX1" fmla="*/ 47625 w 185737"/>
                <a:gd name="connsiteY1" fmla="*/ 0 h 247650"/>
                <a:gd name="connsiteX2" fmla="*/ 76200 w 185737"/>
                <a:gd name="connsiteY2" fmla="*/ 0 h 247650"/>
                <a:gd name="connsiteX3" fmla="*/ 185737 w 185737"/>
                <a:gd name="connsiteY3" fmla="*/ 133350 h 247650"/>
                <a:gd name="connsiteX4" fmla="*/ 164306 w 185737"/>
                <a:gd name="connsiteY4" fmla="*/ 169070 h 247650"/>
                <a:gd name="connsiteX5" fmla="*/ 114300 w 185737"/>
                <a:gd name="connsiteY5" fmla="*/ 228600 h 247650"/>
                <a:gd name="connsiteX6" fmla="*/ 61912 w 185737"/>
                <a:gd name="connsiteY6" fmla="*/ 247650 h 247650"/>
                <a:gd name="connsiteX7" fmla="*/ 50006 w 185737"/>
                <a:gd name="connsiteY7" fmla="*/ 233363 h 247650"/>
                <a:gd name="connsiteX8" fmla="*/ 28575 w 185737"/>
                <a:gd name="connsiteY8" fmla="*/ 214313 h 247650"/>
                <a:gd name="connsiteX9" fmla="*/ 0 w 185737"/>
                <a:gd name="connsiteY9" fmla="*/ 176213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37" h="247650">
                  <a:moveTo>
                    <a:pt x="0" y="176213"/>
                  </a:moveTo>
                  <a:lnTo>
                    <a:pt x="47625" y="0"/>
                  </a:lnTo>
                  <a:lnTo>
                    <a:pt x="76200" y="0"/>
                  </a:lnTo>
                  <a:lnTo>
                    <a:pt x="185737" y="133350"/>
                  </a:lnTo>
                  <a:lnTo>
                    <a:pt x="164306" y="169070"/>
                  </a:lnTo>
                  <a:lnTo>
                    <a:pt x="114300" y="228600"/>
                  </a:lnTo>
                  <a:lnTo>
                    <a:pt x="61912" y="247650"/>
                  </a:lnTo>
                  <a:lnTo>
                    <a:pt x="50006" y="233363"/>
                  </a:lnTo>
                  <a:lnTo>
                    <a:pt x="28575" y="214313"/>
                  </a:lnTo>
                  <a:lnTo>
                    <a:pt x="0" y="1762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87" name="Rechteck 86"/>
            <p:cNvSpPr/>
            <p:nvPr/>
          </p:nvSpPr>
          <p:spPr>
            <a:xfrm>
              <a:off x="604318" y="5364000"/>
              <a:ext cx="356188" cy="461665"/>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7</a:t>
              </a:r>
              <a:endParaRPr lang="en-US" sz="24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4356356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Integration Blueprint</a:t>
            </a:r>
          </a:p>
        </p:txBody>
      </p:sp>
      <p:sp>
        <p:nvSpPr>
          <p:cNvPr id="4" name="Titel 3"/>
          <p:cNvSpPr>
            <a:spLocks noGrp="1"/>
          </p:cNvSpPr>
          <p:nvPr>
            <p:ph type="title"/>
          </p:nvPr>
        </p:nvSpPr>
        <p:spPr/>
        <p:txBody>
          <a:bodyPr/>
          <a:lstStyle/>
          <a:p>
            <a:r>
              <a:rPr lang="en-US" dirty="0" smtClean="0"/>
              <a:t>Overview (3/7) – Core issues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1135199989"/>
              </p:ext>
            </p:extLst>
          </p:nvPr>
        </p:nvGraphicFramePr>
        <p:xfrm>
          <a:off x="488950" y="1422400"/>
          <a:ext cx="8928100" cy="4614608"/>
        </p:xfrm>
        <a:graphic>
          <a:graphicData uri="http://schemas.openxmlformats.org/drawingml/2006/table">
            <a:tbl>
              <a:tblPr firstRow="1" bandRow="1">
                <a:tableStyleId>{5C22544A-7EE6-4342-B048-85BDC9FD1C3A}</a:tableStyleId>
              </a:tblPr>
              <a:tblGrid>
                <a:gridCol w="3872035"/>
                <a:gridCol w="4478215"/>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12000">
                <a:tc>
                  <a:txBody>
                    <a:bodyPr/>
                    <a:lstStyle/>
                    <a:p>
                      <a:pPr marL="216000" indent="-216000">
                        <a:lnSpc>
                          <a:spcPct val="95000"/>
                        </a:lnSpc>
                        <a:spcBef>
                          <a:spcPts val="0"/>
                        </a:spcBef>
                        <a:spcAft>
                          <a:spcPts val="200"/>
                        </a:spcAft>
                        <a:buAutoNum type="arabicPeriod"/>
                        <a:tabLst>
                          <a:tab pos="176213" algn="l"/>
                        </a:tabLst>
                      </a:pPr>
                      <a:r>
                        <a:rPr lang="en-US" sz="900" b="1" noProof="0" dirty="0" smtClean="0">
                          <a:solidFill>
                            <a:schemeClr val="tx2"/>
                          </a:solidFill>
                        </a:rPr>
                        <a:t>What vision is being followed? What is the basic rationale behind the deal?</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Structured interviews with the top management </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11</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16000" indent="-216000">
                        <a:lnSpc>
                          <a:spcPct val="95000"/>
                        </a:lnSpc>
                        <a:spcBef>
                          <a:spcPts val="0"/>
                        </a:spcBef>
                        <a:spcAft>
                          <a:spcPts val="200"/>
                        </a:spcAft>
                        <a:buClr>
                          <a:schemeClr val="tx2"/>
                        </a:buClr>
                        <a:tabLst>
                          <a:tab pos="176213" algn="l"/>
                        </a:tabLst>
                      </a:pPr>
                      <a:r>
                        <a:rPr lang="en-US" sz="900" b="1" kern="1200" noProof="0" dirty="0" smtClean="0">
                          <a:solidFill>
                            <a:schemeClr val="tx2"/>
                          </a:solidFill>
                          <a:latin typeface="+mn-lt"/>
                          <a:ea typeface="+mn-ea"/>
                          <a:cs typeface="+mn-cs"/>
                        </a:rPr>
                        <a:t>2. 		What are the initial considerations for the operational target model? To what extent should Buyer and Target be integrated/stand-alone? </a:t>
                      </a:r>
                    </a:p>
                    <a:p>
                      <a:pPr marL="216000" indent="-216000">
                        <a:lnSpc>
                          <a:spcPct val="95000"/>
                        </a:lnSpc>
                        <a:spcBef>
                          <a:spcPts val="0"/>
                        </a:spcBef>
                        <a:spcAft>
                          <a:spcPts val="200"/>
                        </a:spcAft>
                        <a:buClr>
                          <a:schemeClr val="tx2"/>
                        </a:buClr>
                        <a:tabLst>
                          <a:tab pos="176213" algn="l"/>
                        </a:tabLst>
                      </a:pPr>
                      <a:endParaRPr lang="en-US" sz="900" b="1" kern="1200" noProof="0" dirty="0" smtClean="0">
                        <a:solidFill>
                          <a:schemeClr val="tx2"/>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Presentation of the information gained in the management interviews on the depth of integration</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12</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16000" indent="-216000">
                        <a:lnSpc>
                          <a:spcPct val="95000"/>
                        </a:lnSpc>
                        <a:spcBef>
                          <a:spcPts val="0"/>
                        </a:spcBef>
                        <a:spcAft>
                          <a:spcPts val="200"/>
                        </a:spcAft>
                        <a:buAutoNum type="arabicPeriod" startAt="3"/>
                        <a:tabLst>
                          <a:tab pos="176213" algn="l"/>
                        </a:tabLst>
                      </a:pPr>
                      <a:r>
                        <a:rPr lang="en-US" sz="900" b="1" kern="1200" noProof="0" dirty="0" smtClean="0">
                          <a:solidFill>
                            <a:schemeClr val="tx2"/>
                          </a:solidFill>
                          <a:latin typeface="+mn-lt"/>
                          <a:ea typeface="+mn-ea"/>
                          <a:cs typeface="+mn-cs"/>
                        </a:rPr>
                        <a:t>What are the guiding principles that have to be observed operatively?</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Initial high level information on the target operating model. Bundling the knowledge from the interviews with the responsible for all the relevant functions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13</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28600" indent="-228600">
                        <a:lnSpc>
                          <a:spcPct val="95000"/>
                        </a:lnSpc>
                        <a:spcBef>
                          <a:spcPts val="0"/>
                        </a:spcBef>
                        <a:spcAft>
                          <a:spcPts val="200"/>
                        </a:spcAft>
                        <a:buFont typeface="+mj-lt"/>
                        <a:buAutoNum type="arabicPeriod" startAt="4"/>
                        <a:tabLst>
                          <a:tab pos="176213" algn="l"/>
                        </a:tabLst>
                      </a:pPr>
                      <a:r>
                        <a:rPr lang="en-US" sz="900" b="1" kern="1200" noProof="0" dirty="0" smtClean="0">
                          <a:solidFill>
                            <a:schemeClr val="tx2"/>
                          </a:solidFill>
                          <a:latin typeface="+mn-lt"/>
                          <a:ea typeface="+mn-ea"/>
                          <a:cs typeface="+mn-cs"/>
                        </a:rPr>
                        <a:t>What financial goals/synergy targets (high level) must be achieved?</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Revenue and/or EBIT bridge: From standalone to integrated company, including synergy goals (if set). Data will be taken from the (Buyer) management case in the due diligence</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14</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28600" indent="-228600">
                        <a:lnSpc>
                          <a:spcPct val="95000"/>
                        </a:lnSpc>
                        <a:spcBef>
                          <a:spcPts val="0"/>
                        </a:spcBef>
                        <a:spcAft>
                          <a:spcPts val="200"/>
                        </a:spcAft>
                        <a:buFont typeface="+mj-lt"/>
                        <a:buAutoNum type="arabicPeriod" startAt="5"/>
                        <a:tabLst>
                          <a:tab pos="176213" algn="l"/>
                        </a:tabLst>
                      </a:pPr>
                      <a:r>
                        <a:rPr lang="en-US" sz="900" b="1" kern="1200" noProof="0" dirty="0" smtClean="0">
                          <a:solidFill>
                            <a:schemeClr val="tx2"/>
                          </a:solidFill>
                          <a:latin typeface="+mn-lt"/>
                          <a:ea typeface="+mn-ea"/>
                          <a:cs typeface="+mn-cs"/>
                        </a:rPr>
                        <a:t>What is the expected timeline of the project? What milestones have to be achieved?</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Overview of the timeline with milestones, explanation of the project set-up with key deliverables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15-16</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28600" indent="-228600">
                        <a:lnSpc>
                          <a:spcPct val="95000"/>
                        </a:lnSpc>
                        <a:spcBef>
                          <a:spcPts val="0"/>
                        </a:spcBef>
                        <a:spcAft>
                          <a:spcPts val="200"/>
                        </a:spcAft>
                        <a:buFont typeface="+mj-lt"/>
                        <a:buAutoNum type="arabicPeriod" startAt="6"/>
                        <a:tabLst>
                          <a:tab pos="176213" algn="l"/>
                        </a:tabLst>
                      </a:pPr>
                      <a:r>
                        <a:rPr lang="en-US" sz="900" b="1" kern="1200" noProof="0" dirty="0" smtClean="0">
                          <a:solidFill>
                            <a:schemeClr val="tx2"/>
                          </a:solidFill>
                          <a:latin typeface="+mn-lt"/>
                          <a:ea typeface="+mn-ea"/>
                          <a:cs typeface="+mn-cs"/>
                        </a:rPr>
                        <a:t>What are the possible risks and how can these be mitigated?</a:t>
                      </a:r>
                    </a:p>
                  </a:txBody>
                  <a:tcPr marL="54000" marR="54000" marT="54000" marB="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Knowledge from the interviews conducted, bundled as overview about the material risks along the points customer, sales, staff, and other, including recommendations for action to address the identified risks </a:t>
                      </a:r>
                    </a:p>
                  </a:txBody>
                  <a:tcPr marL="54000" marR="54000" marT="54000" marB="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17-18</a:t>
                      </a:r>
                    </a:p>
                  </a:txBody>
                  <a:tcPr marL="54000" marR="54000" marT="54000" marB="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28600" marR="0" lvl="0" indent="-228600" algn="l" defTabSz="914400" rtl="0" eaLnBrk="1" fontAlgn="auto" latinLnBrk="0" hangingPunct="1">
                        <a:lnSpc>
                          <a:spcPct val="95000"/>
                        </a:lnSpc>
                        <a:spcBef>
                          <a:spcPts val="0"/>
                        </a:spcBef>
                        <a:spcAft>
                          <a:spcPts val="200"/>
                        </a:spcAft>
                        <a:buClrTx/>
                        <a:buSzTx/>
                        <a:buFont typeface="+mj-lt"/>
                        <a:buAutoNum type="arabicPeriod" startAt="7"/>
                        <a:tabLst>
                          <a:tab pos="176213" algn="l"/>
                        </a:tabLst>
                        <a:defRPr/>
                      </a:pPr>
                      <a:r>
                        <a:rPr lang="en-US" sz="900" b="1" kern="1200" noProof="0" dirty="0" smtClean="0">
                          <a:solidFill>
                            <a:schemeClr val="tx2"/>
                          </a:solidFill>
                          <a:latin typeface="+mn-lt"/>
                          <a:ea typeface="+mn-ea"/>
                          <a:cs typeface="+mn-cs"/>
                        </a:rPr>
                        <a:t>How is the project governance/structure set up? How does the project management represent itself?</a:t>
                      </a:r>
                    </a:p>
                    <a:p>
                      <a:pPr marL="0" indent="0">
                        <a:lnSpc>
                          <a:spcPct val="95000"/>
                        </a:lnSpc>
                        <a:spcBef>
                          <a:spcPts val="0"/>
                        </a:spcBef>
                        <a:spcAft>
                          <a:spcPts val="200"/>
                        </a:spcAft>
                        <a:buFont typeface="+mj-lt"/>
                        <a:buNone/>
                        <a:tabLst>
                          <a:tab pos="176213" algn="l"/>
                        </a:tabLst>
                      </a:pPr>
                      <a:endParaRPr lang="en-US" sz="900" b="1" kern="1200" noProof="0" dirty="0" smtClean="0">
                        <a:solidFill>
                          <a:schemeClr val="tx2"/>
                        </a:solidFill>
                        <a:latin typeface="+mn-lt"/>
                        <a:ea typeface="+mn-ea"/>
                        <a:cs typeface="+mn-cs"/>
                      </a:endParaRPr>
                    </a:p>
                  </a:txBody>
                  <a:tcPr marL="54000" marR="54000" marT="54000" marB="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no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Overview of project structure, </a:t>
                      </a:r>
                      <a:r>
                        <a:rPr kumimoji="0" lang="en-US" sz="900" b="0" i="0" u="none" strike="noStrike" kern="1200" cap="none" spc="0" normalizeH="0" baseline="0" noProof="0" dirty="0" err="1" smtClean="0">
                          <a:ln>
                            <a:noFill/>
                          </a:ln>
                          <a:solidFill>
                            <a:schemeClr val="tx2"/>
                          </a:solidFill>
                          <a:effectLst/>
                          <a:uLnTx/>
                          <a:uFillTx/>
                          <a:latin typeface="+mn-lt"/>
                          <a:ea typeface="+mn-ea"/>
                          <a:cs typeface="Arial" pitchFamily="34" charset="0"/>
                        </a:rPr>
                        <a:t>workstreams</a:t>
                      </a: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 governance, roles and responsibilities</a:t>
                      </a:r>
                    </a:p>
                  </a:txBody>
                  <a:tcPr marL="54000" marR="54000" marT="54000" marB="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no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19-23</a:t>
                      </a:r>
                    </a:p>
                  </a:txBody>
                  <a:tcPr marL="54000" marR="54000" marT="54000" marB="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no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Integration Blueprint</a:t>
            </a:r>
            <a:endParaRPr lang="en-US" dirty="0"/>
          </a:p>
        </p:txBody>
      </p:sp>
      <p:sp>
        <p:nvSpPr>
          <p:cNvPr id="4" name="Titel 3"/>
          <p:cNvSpPr>
            <a:spLocks noGrp="1"/>
          </p:cNvSpPr>
          <p:nvPr>
            <p:ph type="title"/>
          </p:nvPr>
        </p:nvSpPr>
        <p:spPr/>
        <p:txBody>
          <a:bodyPr/>
          <a:lstStyle/>
          <a:p>
            <a:r>
              <a:rPr lang="en-US" dirty="0" smtClean="0"/>
              <a:t>Overview (4/7) – Placement in the overall integration process</a:t>
            </a:r>
            <a:endParaRPr lang="en-US" dirty="0"/>
          </a:p>
        </p:txBody>
      </p:sp>
      <p:sp>
        <p:nvSpPr>
          <p:cNvPr id="39" name="Text Box 8"/>
          <p:cNvSpPr txBox="1">
            <a:spLocks noChangeArrowheads="1"/>
          </p:cNvSpPr>
          <p:nvPr>
            <p:custDataLst>
              <p:tags r:id="rId1"/>
            </p:custDataLst>
          </p:nvPr>
        </p:nvSpPr>
        <p:spPr bwMode="auto">
          <a:xfrm>
            <a:off x="488950" y="6046658"/>
            <a:ext cx="5351238" cy="92333"/>
          </a:xfrm>
          <a:prstGeom prst="rect">
            <a:avLst/>
          </a:prstGeom>
          <a:noFill/>
          <a:ln w="6350">
            <a:noFill/>
            <a:miter lim="800000"/>
            <a:headEnd type="none" w="sm" len="sm"/>
            <a:tailEnd type="none" w="sm" len="sm"/>
          </a:ln>
          <a:effectLst/>
        </p:spPr>
        <p:txBody>
          <a:bodyPr wrap="square" lIns="0" tIns="0" rIns="0" bIns="0" anchor="b">
            <a:spAutoFit/>
          </a:bodyPr>
          <a:lstStyle/>
          <a:p>
            <a:pPr marL="360363" indent="-360363" defTabSz="762000" eaLnBrk="0" hangingPunct="0">
              <a:spcBef>
                <a:spcPts val="200"/>
              </a:spcBef>
            </a:pPr>
            <a:r>
              <a:rPr lang="en-US" sz="600" dirty="0" smtClean="0">
                <a:solidFill>
                  <a:srgbClr val="000000"/>
                </a:solidFill>
                <a:cs typeface="Arial" pitchFamily="34" charset="0"/>
              </a:rPr>
              <a:t>Note:	(a)  The time between signing and closing may be between 0 (same day) and several months</a:t>
            </a:r>
          </a:p>
        </p:txBody>
      </p:sp>
      <p:sp>
        <p:nvSpPr>
          <p:cNvPr id="25" name="Rectangle 18"/>
          <p:cNvSpPr>
            <a:spLocks noChangeArrowheads="1"/>
          </p:cNvSpPr>
          <p:nvPr/>
        </p:nvSpPr>
        <p:spPr bwMode="auto">
          <a:xfrm rot="16200000">
            <a:off x="326139" y="2528619"/>
            <a:ext cx="672743" cy="340285"/>
          </a:xfrm>
          <a:prstGeom prst="rect">
            <a:avLst/>
          </a:prstGeom>
          <a:solidFill>
            <a:schemeClr val="accent3"/>
          </a:solidFill>
          <a:ln w="6350">
            <a:solidFill>
              <a:schemeClr val="accent3"/>
            </a:solidFill>
            <a:miter lim="800000"/>
            <a:headEnd/>
            <a:tailEnd/>
          </a:ln>
        </p:spPr>
        <p:txBody>
          <a:bodyPr wrap="none" lIns="63500" tIns="0" rIns="64800" bIns="0" anchor="ctr"/>
          <a:lstStyle/>
          <a:p>
            <a:pPr algn="ctr">
              <a:defRPr/>
            </a:pPr>
            <a:r>
              <a:rPr lang="en-US" sz="900" b="1" dirty="0" smtClean="0">
                <a:solidFill>
                  <a:srgbClr val="FFFFFF"/>
                </a:solidFill>
              </a:rPr>
              <a:t>Vision and </a:t>
            </a:r>
          </a:p>
          <a:p>
            <a:pPr algn="ctr">
              <a:defRPr/>
            </a:pPr>
            <a:r>
              <a:rPr lang="en-US" sz="900" b="1" dirty="0" smtClean="0">
                <a:solidFill>
                  <a:srgbClr val="FFFFFF"/>
                </a:solidFill>
              </a:rPr>
              <a:t>approach</a:t>
            </a:r>
            <a:endParaRPr lang="en-US" sz="900" b="1" dirty="0">
              <a:solidFill>
                <a:srgbClr val="FFFFFF"/>
              </a:solidFill>
            </a:endParaRPr>
          </a:p>
        </p:txBody>
      </p:sp>
      <p:sp>
        <p:nvSpPr>
          <p:cNvPr id="27" name="Rectangle 24"/>
          <p:cNvSpPr>
            <a:spLocks noChangeArrowheads="1"/>
          </p:cNvSpPr>
          <p:nvPr/>
        </p:nvSpPr>
        <p:spPr bwMode="auto">
          <a:xfrm rot="16200000">
            <a:off x="326139" y="4922985"/>
            <a:ext cx="672743" cy="340285"/>
          </a:xfrm>
          <a:prstGeom prst="rect">
            <a:avLst/>
          </a:prstGeom>
          <a:solidFill>
            <a:schemeClr val="accent3"/>
          </a:solidFill>
          <a:ln w="6350">
            <a:solidFill>
              <a:schemeClr val="accent3"/>
            </a:solidFill>
            <a:miter lim="800000"/>
            <a:headEnd/>
            <a:tailEnd/>
          </a:ln>
        </p:spPr>
        <p:txBody>
          <a:bodyPr wrap="none" lIns="63500" tIns="0" rIns="64800" bIns="0" anchor="ctr"/>
          <a:lstStyle/>
          <a:p>
            <a:pPr algn="ctr">
              <a:defRPr/>
            </a:pPr>
            <a:r>
              <a:rPr lang="en-US" sz="900" b="1" dirty="0" smtClean="0">
                <a:solidFill>
                  <a:srgbClr val="FFFFFF"/>
                </a:solidFill>
              </a:rPr>
              <a:t>People and</a:t>
            </a:r>
            <a:br>
              <a:rPr lang="en-US" sz="900" b="1" dirty="0" smtClean="0">
                <a:solidFill>
                  <a:srgbClr val="FFFFFF"/>
                </a:solidFill>
              </a:rPr>
            </a:br>
            <a:r>
              <a:rPr lang="en-US" sz="900" b="1" dirty="0" smtClean="0">
                <a:solidFill>
                  <a:srgbClr val="FFFFFF"/>
                </a:solidFill>
              </a:rPr>
              <a:t>culture</a:t>
            </a:r>
            <a:endParaRPr lang="en-US" sz="900" b="1" dirty="0">
              <a:solidFill>
                <a:srgbClr val="FFFFFF"/>
              </a:solidFill>
            </a:endParaRPr>
          </a:p>
        </p:txBody>
      </p:sp>
      <p:sp>
        <p:nvSpPr>
          <p:cNvPr id="30" name="Rectangle 20"/>
          <p:cNvSpPr>
            <a:spLocks noChangeArrowheads="1"/>
          </p:cNvSpPr>
          <p:nvPr/>
        </p:nvSpPr>
        <p:spPr bwMode="auto">
          <a:xfrm rot="16200000">
            <a:off x="326139" y="3326740"/>
            <a:ext cx="672743" cy="340285"/>
          </a:xfrm>
          <a:prstGeom prst="rect">
            <a:avLst/>
          </a:prstGeom>
          <a:solidFill>
            <a:schemeClr val="accent3"/>
          </a:solidFill>
          <a:ln w="6350">
            <a:solidFill>
              <a:schemeClr val="accent3"/>
            </a:solidFill>
            <a:miter lim="800000"/>
            <a:headEnd/>
            <a:tailEnd/>
          </a:ln>
        </p:spPr>
        <p:txBody>
          <a:bodyPr wrap="none" lIns="63500" tIns="0" rIns="64800" bIns="0" anchor="ctr"/>
          <a:lstStyle/>
          <a:p>
            <a:pPr algn="ctr">
              <a:defRPr/>
            </a:pPr>
            <a:r>
              <a:rPr lang="en-US" sz="900" b="1" dirty="0" smtClean="0">
                <a:solidFill>
                  <a:srgbClr val="FFFFFF"/>
                </a:solidFill>
              </a:rPr>
              <a:t>Value</a:t>
            </a:r>
            <a:endParaRPr lang="en-US" sz="900" b="1" dirty="0">
              <a:solidFill>
                <a:srgbClr val="FFFFFF"/>
              </a:solidFill>
            </a:endParaRPr>
          </a:p>
        </p:txBody>
      </p:sp>
      <p:sp>
        <p:nvSpPr>
          <p:cNvPr id="33" name="Rectangle 19"/>
          <p:cNvSpPr>
            <a:spLocks noChangeArrowheads="1"/>
          </p:cNvSpPr>
          <p:nvPr/>
        </p:nvSpPr>
        <p:spPr bwMode="auto">
          <a:xfrm rot="16200000">
            <a:off x="326139" y="4124862"/>
            <a:ext cx="672743" cy="340285"/>
          </a:xfrm>
          <a:prstGeom prst="rect">
            <a:avLst/>
          </a:prstGeom>
          <a:solidFill>
            <a:schemeClr val="accent3"/>
          </a:solidFill>
          <a:ln w="6350">
            <a:solidFill>
              <a:schemeClr val="accent3"/>
            </a:solidFill>
            <a:miter lim="800000"/>
            <a:headEnd/>
            <a:tailEnd/>
          </a:ln>
        </p:spPr>
        <p:txBody>
          <a:bodyPr wrap="none" lIns="63500" tIns="0" rIns="64800" bIns="0" anchor="ctr"/>
          <a:lstStyle/>
          <a:p>
            <a:pPr algn="ctr">
              <a:defRPr/>
            </a:pPr>
            <a:r>
              <a:rPr lang="en-US" sz="900" b="1" dirty="0" smtClean="0">
                <a:solidFill>
                  <a:srgbClr val="FFFFFF"/>
                </a:solidFill>
              </a:rPr>
              <a:t>Control</a:t>
            </a:r>
            <a:endParaRPr lang="en-US" sz="900" b="1" dirty="0">
              <a:solidFill>
                <a:srgbClr val="FFFFFF"/>
              </a:solidFill>
            </a:endParaRPr>
          </a:p>
        </p:txBody>
      </p:sp>
      <p:sp>
        <p:nvSpPr>
          <p:cNvPr id="34" name="Rectangle 24"/>
          <p:cNvSpPr>
            <a:spLocks noChangeArrowheads="1"/>
          </p:cNvSpPr>
          <p:nvPr/>
        </p:nvSpPr>
        <p:spPr bwMode="auto">
          <a:xfrm rot="16200000">
            <a:off x="409318" y="5598051"/>
            <a:ext cx="506386" cy="340285"/>
          </a:xfrm>
          <a:prstGeom prst="rect">
            <a:avLst/>
          </a:prstGeom>
          <a:solidFill>
            <a:schemeClr val="accent4"/>
          </a:solidFill>
          <a:ln w="6350">
            <a:solidFill>
              <a:schemeClr val="accent4"/>
            </a:solidFill>
            <a:miter lim="800000"/>
            <a:headEnd/>
            <a:tailEnd/>
          </a:ln>
        </p:spPr>
        <p:txBody>
          <a:bodyPr wrap="none" lIns="63500" tIns="0" rIns="64800" bIns="0" anchor="ctr"/>
          <a:lstStyle/>
          <a:p>
            <a:pPr algn="ctr">
              <a:defRPr/>
            </a:pPr>
            <a:r>
              <a:rPr lang="en-US" sz="900" b="1" dirty="0" smtClean="0">
                <a:solidFill>
                  <a:srgbClr val="FFFFFF"/>
                </a:solidFill>
              </a:rPr>
              <a:t>PMO</a:t>
            </a:r>
            <a:endParaRPr lang="en-US" sz="900" b="1" dirty="0">
              <a:solidFill>
                <a:srgbClr val="FFFFFF"/>
              </a:solidFill>
            </a:endParaRPr>
          </a:p>
        </p:txBody>
      </p:sp>
      <p:sp>
        <p:nvSpPr>
          <p:cNvPr id="35" name="Rectangle 15"/>
          <p:cNvSpPr>
            <a:spLocks noChangeArrowheads="1"/>
          </p:cNvSpPr>
          <p:nvPr/>
        </p:nvSpPr>
        <p:spPr bwMode="blackWhite">
          <a:xfrm>
            <a:off x="896014"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Validation and documentation of the strategic rationale, primary value drivers, initial indications for planned target operating model as well as high level synergies</a:t>
            </a:r>
            <a:br>
              <a:rPr lang="en-US" sz="900" dirty="0" smtClean="0">
                <a:solidFill>
                  <a:srgbClr val="00338D"/>
                </a:solidFill>
                <a:cs typeface="Arial" pitchFamily="34" charset="0"/>
              </a:rPr>
            </a:br>
            <a:endParaRPr lang="en-US" sz="900" dirty="0" smtClean="0">
              <a:solidFill>
                <a:srgbClr val="00338D"/>
              </a:solidFill>
              <a:cs typeface="Arial" pitchFamily="34" charset="0"/>
            </a:endParaRPr>
          </a:p>
          <a:p>
            <a:pPr>
              <a:spcBef>
                <a:spcPts val="200"/>
              </a:spcBef>
              <a:spcAft>
                <a:spcPts val="200"/>
              </a:spcAft>
              <a:buClr>
                <a:srgbClr val="97989A"/>
              </a:buClr>
              <a:buSzPct val="100000"/>
              <a:defRPr/>
            </a:pPr>
            <a:r>
              <a:rPr lang="en-US" sz="900" b="1" dirty="0" smtClean="0">
                <a:cs typeface="Arial" pitchFamily="34" charset="0"/>
              </a:rPr>
              <a:t>Documentation and approval:</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Deal rationale</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Depth of integration</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rPr>
              <a:t>Risks and measures</a:t>
            </a:r>
          </a:p>
          <a:p>
            <a:pPr marL="216000"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High level target structure (organization)</a:t>
            </a:r>
          </a:p>
          <a:p>
            <a:pPr marL="216000" lvl="2"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High level synergy assessment</a:t>
            </a:r>
          </a:p>
          <a:p>
            <a:pPr marL="216000" lvl="2"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Stakeholder mapping and approved communications elements</a:t>
            </a:r>
          </a:p>
          <a:p>
            <a:pPr marL="216000" lvl="2" indent="-216000">
              <a:spcBef>
                <a:spcPts val="200"/>
              </a:spcBef>
              <a:spcAft>
                <a:spcPts val="200"/>
              </a:spcAft>
              <a:buSzPct val="100000"/>
              <a:buFont typeface="Univers for KPMG Light" panose="020B0403020202020204" pitchFamily="34" charset="0"/>
              <a:buChar char="—"/>
              <a:defRPr/>
            </a:pPr>
            <a:r>
              <a:rPr lang="en-US" sz="900" dirty="0" smtClean="0">
                <a:solidFill>
                  <a:srgbClr val="000000"/>
                </a:solidFill>
                <a:cs typeface="Arial" pitchFamily="34" charset="0"/>
              </a:rPr>
              <a:t>Timeline for the integration</a:t>
            </a:r>
          </a:p>
          <a:p>
            <a:pPr marL="114300" lvl="2" indent="-114300">
              <a:spcBef>
                <a:spcPts val="200"/>
              </a:spcBef>
              <a:spcAft>
                <a:spcPts val="200"/>
              </a:spcAft>
              <a:buClr>
                <a:srgbClr val="97989A"/>
              </a:buClr>
              <a:buSzPct val="100000"/>
              <a:defRPr/>
            </a:pPr>
            <a:endParaRPr lang="en-US" sz="800" dirty="0" smtClean="0">
              <a:solidFill>
                <a:srgbClr val="000000"/>
              </a:solidFill>
              <a:cs typeface="Arial" pitchFamily="34" charset="0"/>
            </a:endParaRPr>
          </a:p>
          <a:p>
            <a:pPr marL="114300" lvl="2" indent="-114300">
              <a:spcBef>
                <a:spcPts val="200"/>
              </a:spcBef>
              <a:spcAft>
                <a:spcPts val="200"/>
              </a:spcAft>
              <a:buClr>
                <a:srgbClr val="97989A"/>
              </a:buClr>
              <a:buSzPct val="100000"/>
              <a:defRPr/>
            </a:pPr>
            <a:endParaRPr lang="en-US" sz="800" b="1" dirty="0" smtClean="0">
              <a:solidFill>
                <a:srgbClr val="000000"/>
              </a:solidFill>
              <a:cs typeface="Arial" pitchFamily="34" charset="0"/>
            </a:endParaRPr>
          </a:p>
          <a:p>
            <a:pPr marL="114300" lvl="2" indent="-114300">
              <a:spcBef>
                <a:spcPts val="200"/>
              </a:spcBef>
              <a:spcAft>
                <a:spcPts val="200"/>
              </a:spcAft>
              <a:buClr>
                <a:srgbClr val="97989A"/>
              </a:buClr>
              <a:buSzPct val="100000"/>
              <a:buFont typeface="Arial" pitchFamily="34" charset="0"/>
              <a:buChar char="■"/>
              <a:defRPr/>
            </a:pPr>
            <a:endParaRPr lang="en-US" sz="800" dirty="0" smtClean="0">
              <a:solidFill>
                <a:srgbClr val="000000"/>
              </a:solidFill>
              <a:cs typeface="Arial" pitchFamily="34" charset="0"/>
            </a:endParaRPr>
          </a:p>
          <a:p>
            <a:pPr marL="114300" indent="-114300">
              <a:spcBef>
                <a:spcPts val="200"/>
              </a:spcBef>
              <a:spcAft>
                <a:spcPts val="200"/>
              </a:spcAft>
              <a:buClr>
                <a:srgbClr val="97989A"/>
              </a:buClr>
              <a:buSzPct val="100000"/>
              <a:buFont typeface="Arial" pitchFamily="34" charset="0"/>
              <a:buChar char="■"/>
              <a:defRPr/>
            </a:pPr>
            <a:endParaRPr lang="en-US" sz="800" dirty="0" smtClean="0">
              <a:solidFill>
                <a:srgbClr val="000000"/>
              </a:solidFill>
            </a:endParaRPr>
          </a:p>
          <a:p>
            <a:pPr marL="114300" indent="-114300">
              <a:spcBef>
                <a:spcPts val="200"/>
              </a:spcBef>
              <a:spcAft>
                <a:spcPts val="200"/>
              </a:spcAft>
              <a:buClr>
                <a:srgbClr val="97989A"/>
              </a:buClr>
              <a:buSzPct val="100000"/>
              <a:buFont typeface="Arial" pitchFamily="34" charset="0"/>
              <a:buChar char="■"/>
              <a:defRPr/>
            </a:pPr>
            <a:endParaRPr lang="en-US" sz="800" dirty="0" smtClean="0">
              <a:solidFill>
                <a:srgbClr val="000000"/>
              </a:solidFill>
            </a:endParaRPr>
          </a:p>
        </p:txBody>
      </p:sp>
      <p:sp>
        <p:nvSpPr>
          <p:cNvPr id="36" name="Rectangle 15"/>
          <p:cNvSpPr>
            <a:spLocks noChangeArrowheads="1"/>
          </p:cNvSpPr>
          <p:nvPr/>
        </p:nvSpPr>
        <p:spPr bwMode="blackWhite">
          <a:xfrm>
            <a:off x="3005022"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Guarantee “day-1 readiness“ for control over the process, the integration goals and the daily business as of closing; target operating model and synergy case</a:t>
            </a:r>
          </a:p>
          <a:p>
            <a:pPr>
              <a:spcBef>
                <a:spcPts val="200"/>
              </a:spcBef>
              <a:spcAft>
                <a:spcPts val="200"/>
              </a:spcAft>
              <a:buClr>
                <a:srgbClr val="97989A"/>
              </a:buClr>
              <a:buSzPct val="100000"/>
              <a:defRPr/>
            </a:pPr>
            <a:endParaRPr lang="en-US" sz="600" dirty="0" smtClean="0">
              <a:solidFill>
                <a:srgbClr val="00338D"/>
              </a:solidFill>
              <a:cs typeface="Arial" pitchFamily="34" charset="0"/>
            </a:endParaRPr>
          </a:p>
          <a:p>
            <a:pPr>
              <a:spcBef>
                <a:spcPts val="200"/>
              </a:spcBef>
              <a:spcAft>
                <a:spcPts val="200"/>
              </a:spcAft>
              <a:buClr>
                <a:srgbClr val="97989A"/>
              </a:buClr>
              <a:buSzPct val="100000"/>
              <a:defRPr/>
            </a:pPr>
            <a:r>
              <a:rPr lang="en-US" sz="900" b="1" dirty="0" smtClean="0">
                <a:cs typeface="Arial" pitchFamily="34" charset="0"/>
              </a:rPr>
              <a:t>Documentation and approval:</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“Take control“ as of day of closing</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As-is, interim and target operating model</a:t>
            </a:r>
          </a:p>
          <a:p>
            <a:pPr marL="216000" lvl="2"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Change management, culture and retention plan</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Synergy case</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Communication plan</a:t>
            </a:r>
            <a:endParaRPr lang="en-US" sz="900" dirty="0">
              <a:solidFill>
                <a:srgbClr val="000000"/>
              </a:solidFill>
              <a:cs typeface="Arial" pitchFamily="34" charset="0"/>
            </a:endParaRPr>
          </a:p>
        </p:txBody>
      </p:sp>
      <p:sp>
        <p:nvSpPr>
          <p:cNvPr id="37" name="Rectangle 15"/>
          <p:cNvSpPr>
            <a:spLocks noChangeArrowheads="1"/>
          </p:cNvSpPr>
          <p:nvPr/>
        </p:nvSpPr>
        <p:spPr bwMode="blackWhite">
          <a:xfrm>
            <a:off x="5114030"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Avoid disruptions in the daily business; realization of quick wins and start of a quick and effective integration</a:t>
            </a:r>
            <a:br>
              <a:rPr lang="en-US" sz="900" dirty="0" smtClean="0">
                <a:solidFill>
                  <a:srgbClr val="00338D"/>
                </a:solidFill>
                <a:cs typeface="Arial" pitchFamily="34" charset="0"/>
              </a:rPr>
            </a:br>
            <a:r>
              <a:rPr lang="en-US" sz="900" dirty="0" smtClean="0">
                <a:solidFill>
                  <a:srgbClr val="00338D"/>
                </a:solidFill>
                <a:cs typeface="Arial" pitchFamily="34" charset="0"/>
              </a:rPr>
              <a:t/>
            </a:r>
            <a:br>
              <a:rPr lang="en-US" sz="900" dirty="0" smtClean="0">
                <a:solidFill>
                  <a:srgbClr val="00338D"/>
                </a:solidFill>
                <a:cs typeface="Arial" pitchFamily="34" charset="0"/>
              </a:rPr>
            </a:br>
            <a:endParaRPr lang="en-US" sz="900" dirty="0" smtClean="0">
              <a:solidFill>
                <a:srgbClr val="00338D"/>
              </a:solidFill>
              <a:cs typeface="Arial" pitchFamily="34" charset="0"/>
            </a:endParaRPr>
          </a:p>
          <a:p>
            <a:pPr>
              <a:spcBef>
                <a:spcPts val="200"/>
              </a:spcBef>
              <a:spcAft>
                <a:spcPts val="200"/>
              </a:spcAft>
              <a:buClr>
                <a:srgbClr val="97989A"/>
              </a:buClr>
              <a:buSzPct val="100000"/>
              <a:defRPr/>
            </a:pPr>
            <a:r>
              <a:rPr lang="en-US" sz="900" b="1" dirty="0" smtClean="0">
                <a:cs typeface="Arial" pitchFamily="34" charset="0"/>
              </a:rPr>
              <a:t>Implementation:</a:t>
            </a:r>
            <a:endParaRPr lang="en-US" sz="900" dirty="0" smtClean="0">
              <a:solidFill>
                <a:srgbClr val="00338D"/>
              </a:solidFill>
              <a:cs typeface="Arial" pitchFamily="34" charset="0"/>
            </a:endParaRP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Realized quick wins</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Adjusted financial business plan (bottom-up)</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Robust benefit &amp; synergy tracking including corresponding project structure</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Initial validation/Detailing TOM</a:t>
            </a:r>
          </a:p>
          <a:p>
            <a:pPr marL="114300" indent="-114300">
              <a:spcBef>
                <a:spcPts val="200"/>
              </a:spcBef>
              <a:spcAft>
                <a:spcPts val="200"/>
              </a:spcAft>
              <a:buClr>
                <a:srgbClr val="97989A"/>
              </a:buClr>
              <a:buSzPct val="100000"/>
              <a:buFont typeface="Arial" pitchFamily="34" charset="0"/>
              <a:buChar char="■"/>
              <a:defRPr/>
            </a:pPr>
            <a:endParaRPr lang="en-US" sz="900" dirty="0" smtClean="0">
              <a:solidFill>
                <a:srgbClr val="000000"/>
              </a:solidFill>
            </a:endParaRPr>
          </a:p>
          <a:p>
            <a:pPr marL="114300" indent="-114300">
              <a:spcBef>
                <a:spcPts val="200"/>
              </a:spcBef>
              <a:spcAft>
                <a:spcPts val="200"/>
              </a:spcAft>
              <a:buClr>
                <a:srgbClr val="97989A"/>
              </a:buClr>
              <a:buSzPct val="100000"/>
              <a:buFont typeface="Arial" pitchFamily="34" charset="0"/>
              <a:buChar char="■"/>
              <a:defRPr/>
            </a:pPr>
            <a:endParaRPr lang="en-US" sz="900" dirty="0" smtClean="0">
              <a:solidFill>
                <a:srgbClr val="000000"/>
              </a:solidFill>
            </a:endParaRPr>
          </a:p>
          <a:p>
            <a:pPr marL="114300" indent="-114300">
              <a:spcBef>
                <a:spcPts val="200"/>
              </a:spcBef>
              <a:spcAft>
                <a:spcPts val="200"/>
              </a:spcAft>
              <a:buClr>
                <a:srgbClr val="97989A"/>
              </a:buClr>
              <a:buSzPct val="100000"/>
              <a:buFont typeface="Arial" pitchFamily="34" charset="0"/>
              <a:buChar char="■"/>
              <a:defRPr/>
            </a:pPr>
            <a:endParaRPr lang="en-US" sz="900" dirty="0" smtClean="0">
              <a:solidFill>
                <a:srgbClr val="000000"/>
              </a:solidFill>
            </a:endParaRPr>
          </a:p>
        </p:txBody>
      </p:sp>
      <p:sp>
        <p:nvSpPr>
          <p:cNvPr id="38" name="Rectangle 15"/>
          <p:cNvSpPr>
            <a:spLocks noChangeArrowheads="1"/>
          </p:cNvSpPr>
          <p:nvPr/>
        </p:nvSpPr>
        <p:spPr bwMode="blackWhite">
          <a:xfrm>
            <a:off x="7223037" y="2362391"/>
            <a:ext cx="2040422" cy="3067109"/>
          </a:xfrm>
          <a:prstGeom prst="rect">
            <a:avLst/>
          </a:prstGeom>
          <a:noFill/>
          <a:ln w="6350">
            <a:solidFill>
              <a:schemeClr val="accent3"/>
            </a:solidFill>
            <a:miter lim="800000"/>
            <a:headEnd/>
            <a:tailEnd/>
          </a:ln>
        </p:spPr>
        <p:txBody>
          <a:bodyPr wrap="square" lIns="54000" tIns="54000" rIns="72000" bIns="54000">
            <a:noAutofit/>
          </a:bodyP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a:spcBef>
                <a:spcPts val="200"/>
              </a:spcBef>
              <a:spcAft>
                <a:spcPts val="200"/>
              </a:spcAft>
              <a:buClr>
                <a:srgbClr val="97989A"/>
              </a:buClr>
              <a:buSzPct val="100000"/>
              <a:defRPr/>
            </a:pPr>
            <a:r>
              <a:rPr lang="en-US" sz="900" dirty="0" smtClean="0">
                <a:solidFill>
                  <a:srgbClr val="00338D"/>
                </a:solidFill>
                <a:cs typeface="Arial" pitchFamily="34" charset="0"/>
              </a:rPr>
              <a:t>Conclusion of the integration and identification of additional optimization potentials</a:t>
            </a:r>
          </a:p>
          <a:p>
            <a:pPr>
              <a:spcBef>
                <a:spcPts val="200"/>
              </a:spcBef>
              <a:spcAft>
                <a:spcPts val="200"/>
              </a:spcAft>
              <a:buClr>
                <a:srgbClr val="97989A"/>
              </a:buClr>
              <a:buSzPct val="100000"/>
              <a:defRPr/>
            </a:pPr>
            <a:r>
              <a:rPr lang="en-US" sz="900" dirty="0" smtClean="0">
                <a:solidFill>
                  <a:srgbClr val="000000"/>
                </a:solidFill>
              </a:rPr>
              <a:t/>
            </a:r>
            <a:br>
              <a:rPr lang="en-US" sz="900" dirty="0" smtClean="0">
                <a:solidFill>
                  <a:srgbClr val="000000"/>
                </a:solidFill>
              </a:rPr>
            </a:br>
            <a:r>
              <a:rPr lang="en-US" sz="900" dirty="0" smtClean="0">
                <a:solidFill>
                  <a:srgbClr val="000000"/>
                </a:solidFill>
              </a:rPr>
              <a:t/>
            </a:r>
            <a:br>
              <a:rPr lang="en-US" sz="900" dirty="0" smtClean="0">
                <a:solidFill>
                  <a:srgbClr val="000000"/>
                </a:solidFill>
              </a:rPr>
            </a:br>
            <a:r>
              <a:rPr lang="en-US" sz="900" dirty="0" smtClean="0">
                <a:solidFill>
                  <a:srgbClr val="000000"/>
                </a:solidFill>
              </a:rPr>
              <a:t/>
            </a:r>
            <a:br>
              <a:rPr lang="en-US" sz="900" dirty="0" smtClean="0">
                <a:solidFill>
                  <a:srgbClr val="000000"/>
                </a:solidFill>
              </a:rPr>
            </a:br>
            <a:endParaRPr lang="en-US" sz="900" dirty="0" smtClean="0">
              <a:solidFill>
                <a:srgbClr val="000000"/>
              </a:solidFill>
            </a:endParaRP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Realized synergies</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Identification of value levers and implementation of on-going optimization measures</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Integration review, lessons learned</a:t>
            </a:r>
          </a:p>
          <a:p>
            <a:pPr marL="216000" indent="-216000">
              <a:spcBef>
                <a:spcPts val="200"/>
              </a:spcBef>
              <a:spcAft>
                <a:spcPts val="200"/>
              </a:spcAft>
              <a:buClr>
                <a:schemeClr val="tx1"/>
              </a:buClr>
              <a:buSzPct val="100000"/>
              <a:buFont typeface="Univers for KPMG Light" panose="020B0403020202020204" pitchFamily="34" charset="0"/>
              <a:buChar char="—"/>
              <a:defRPr/>
            </a:pPr>
            <a:r>
              <a:rPr lang="en-US" sz="900" dirty="0" smtClean="0">
                <a:solidFill>
                  <a:srgbClr val="000000"/>
                </a:solidFill>
                <a:cs typeface="Arial" pitchFamily="34" charset="0"/>
              </a:rPr>
              <a:t>Perform “second wave of integration“ if necessary</a:t>
            </a:r>
          </a:p>
          <a:p>
            <a:pPr marL="114300" indent="-114300">
              <a:spcBef>
                <a:spcPts val="200"/>
              </a:spcBef>
              <a:spcAft>
                <a:spcPts val="200"/>
              </a:spcAft>
              <a:buClr>
                <a:srgbClr val="97989A"/>
              </a:buClr>
              <a:buSzPct val="100000"/>
              <a:defRPr/>
            </a:pPr>
            <a:endParaRPr lang="en-US" sz="900" dirty="0" smtClean="0">
              <a:solidFill>
                <a:srgbClr val="000000"/>
              </a:solidFill>
            </a:endParaRPr>
          </a:p>
        </p:txBody>
      </p:sp>
      <p:cxnSp>
        <p:nvCxnSpPr>
          <p:cNvPr id="40" name="Straight Connector 61"/>
          <p:cNvCxnSpPr>
            <a:cxnSpLocks/>
          </p:cNvCxnSpPr>
          <p:nvPr/>
        </p:nvCxnSpPr>
        <p:spPr>
          <a:xfrm>
            <a:off x="928451" y="1548616"/>
            <a:ext cx="2052000" cy="0"/>
          </a:xfrm>
          <a:prstGeom prst="line">
            <a:avLst/>
          </a:prstGeom>
          <a:noFill/>
          <a:ln w="6350">
            <a:solidFill>
              <a:schemeClr val="tx2"/>
            </a:solidFill>
            <a:round/>
            <a:headEnd type="oval" w="sm" len="sm"/>
            <a:tailEnd type="oval" w="sm" len="sm"/>
          </a:ln>
        </p:spPr>
      </p:cxnSp>
      <p:sp>
        <p:nvSpPr>
          <p:cNvPr id="41" name="Text Box 5"/>
          <p:cNvSpPr txBox="1">
            <a:spLocks noChangeArrowheads="1"/>
          </p:cNvSpPr>
          <p:nvPr/>
        </p:nvSpPr>
        <p:spPr bwMode="auto">
          <a:xfrm>
            <a:off x="1717726" y="1484287"/>
            <a:ext cx="509748" cy="123111"/>
          </a:xfrm>
          <a:prstGeom prst="rect">
            <a:avLst/>
          </a:prstGeom>
          <a:solidFill>
            <a:schemeClr val="bg1"/>
          </a:solidFill>
          <a:ln w="6350" algn="ctr">
            <a:noFill/>
            <a:miter lim="800000"/>
            <a:headEnd/>
            <a:tailEnd/>
          </a:ln>
        </p:spPr>
        <p:txBody>
          <a:bodyPr wrap="square" lIns="0" tIns="0" rIns="0" bIns="0" anchor="ctr" anchorCtr="0">
            <a:spAutoFit/>
          </a:bodyPr>
          <a:lstStyle/>
          <a:p>
            <a:pPr algn="ctr" defTabSz="561975" eaLnBrk="0" fontAlgn="base" hangingPunct="0">
              <a:spcAft>
                <a:spcPct val="0"/>
              </a:spcAft>
              <a:defRPr/>
            </a:pPr>
            <a:r>
              <a:rPr lang="en-US" sz="800" b="1" dirty="0" smtClean="0">
                <a:solidFill>
                  <a:srgbClr val="00338D"/>
                </a:solidFill>
              </a:rPr>
              <a:t>4 weeks</a:t>
            </a:r>
            <a:endParaRPr lang="en-US" sz="800" dirty="0">
              <a:solidFill>
                <a:srgbClr val="00338D"/>
              </a:solidFill>
            </a:endParaRPr>
          </a:p>
        </p:txBody>
      </p:sp>
      <p:cxnSp>
        <p:nvCxnSpPr>
          <p:cNvPr id="42" name="Straight Connector 63"/>
          <p:cNvCxnSpPr>
            <a:cxnSpLocks/>
          </p:cNvCxnSpPr>
          <p:nvPr/>
        </p:nvCxnSpPr>
        <p:spPr>
          <a:xfrm>
            <a:off x="3060506" y="1548616"/>
            <a:ext cx="2052000" cy="0"/>
          </a:xfrm>
          <a:prstGeom prst="line">
            <a:avLst/>
          </a:prstGeom>
          <a:noFill/>
          <a:ln w="6350">
            <a:solidFill>
              <a:schemeClr val="tx2"/>
            </a:solidFill>
            <a:round/>
            <a:headEnd type="oval" w="sm" len="sm"/>
            <a:tailEnd type="oval" w="sm" len="sm"/>
          </a:ln>
        </p:spPr>
      </p:cxnSp>
      <p:cxnSp>
        <p:nvCxnSpPr>
          <p:cNvPr id="43" name="Straight Connector 64"/>
          <p:cNvCxnSpPr>
            <a:cxnSpLocks/>
          </p:cNvCxnSpPr>
          <p:nvPr/>
        </p:nvCxnSpPr>
        <p:spPr>
          <a:xfrm>
            <a:off x="5192561" y="1548616"/>
            <a:ext cx="2052000" cy="0"/>
          </a:xfrm>
          <a:prstGeom prst="line">
            <a:avLst/>
          </a:prstGeom>
          <a:noFill/>
          <a:ln w="6350">
            <a:solidFill>
              <a:schemeClr val="tx2"/>
            </a:solidFill>
            <a:round/>
            <a:headEnd type="oval" w="sm" len="sm"/>
            <a:tailEnd type="oval" w="sm" len="sm"/>
          </a:ln>
        </p:spPr>
      </p:cxnSp>
      <p:cxnSp>
        <p:nvCxnSpPr>
          <p:cNvPr id="44" name="Straight Connector 65"/>
          <p:cNvCxnSpPr>
            <a:cxnSpLocks/>
          </p:cNvCxnSpPr>
          <p:nvPr/>
        </p:nvCxnSpPr>
        <p:spPr>
          <a:xfrm>
            <a:off x="7324617" y="1548616"/>
            <a:ext cx="1908000" cy="0"/>
          </a:xfrm>
          <a:prstGeom prst="line">
            <a:avLst/>
          </a:prstGeom>
          <a:noFill/>
          <a:ln w="6350">
            <a:solidFill>
              <a:schemeClr val="tx2"/>
            </a:solidFill>
            <a:round/>
            <a:headEnd type="oval" w="sm" len="sm"/>
            <a:tailEnd type="oval" w="sm" len="sm"/>
          </a:ln>
        </p:spPr>
      </p:cxnSp>
      <p:sp>
        <p:nvSpPr>
          <p:cNvPr id="45" name="Text Box 34"/>
          <p:cNvSpPr txBox="1">
            <a:spLocks noChangeArrowheads="1"/>
          </p:cNvSpPr>
          <p:nvPr/>
        </p:nvSpPr>
        <p:spPr bwMode="auto">
          <a:xfrm>
            <a:off x="3715228" y="1484287"/>
            <a:ext cx="823293" cy="123111"/>
          </a:xfrm>
          <a:prstGeom prst="rect">
            <a:avLst/>
          </a:prstGeom>
          <a:solidFill>
            <a:schemeClr val="bg1"/>
          </a:solidFill>
          <a:ln w="6350" algn="ctr">
            <a:noFill/>
            <a:miter lim="800000"/>
            <a:headEnd/>
            <a:tailEnd/>
          </a:ln>
        </p:spPr>
        <p:txBody>
          <a:bodyPr wrap="square" lIns="0" tIns="0" rIns="0" bIns="0" anchor="ctr" anchorCtr="0">
            <a:spAutoFit/>
          </a:bodyPr>
          <a:lstStyle/>
          <a:p>
            <a:pPr algn="ctr" defTabSz="561975" eaLnBrk="0" fontAlgn="base" hangingPunct="0">
              <a:spcBef>
                <a:spcPct val="50000"/>
              </a:spcBef>
              <a:spcAft>
                <a:spcPct val="0"/>
              </a:spcAft>
              <a:defRPr/>
            </a:pPr>
            <a:r>
              <a:rPr lang="en-US" sz="800" b="1" dirty="0" smtClean="0">
                <a:solidFill>
                  <a:srgbClr val="00338D"/>
                </a:solidFill>
              </a:rPr>
              <a:t>10-12 weeks</a:t>
            </a:r>
            <a:r>
              <a:rPr lang="en-US" sz="800" b="1" baseline="30000" dirty="0" smtClean="0">
                <a:solidFill>
                  <a:srgbClr val="00338D"/>
                </a:solidFill>
              </a:rPr>
              <a:t>(a)</a:t>
            </a:r>
            <a:endParaRPr lang="en-US" sz="800" baseline="30000" dirty="0">
              <a:solidFill>
                <a:srgbClr val="00338D"/>
              </a:solidFill>
            </a:endParaRPr>
          </a:p>
        </p:txBody>
      </p:sp>
      <p:sp>
        <p:nvSpPr>
          <p:cNvPr id="46" name="Text Box 36"/>
          <p:cNvSpPr txBox="1">
            <a:spLocks noChangeArrowheads="1"/>
          </p:cNvSpPr>
          <p:nvPr/>
        </p:nvSpPr>
        <p:spPr bwMode="auto">
          <a:xfrm>
            <a:off x="5953628" y="1484287"/>
            <a:ext cx="464418" cy="123111"/>
          </a:xfrm>
          <a:prstGeom prst="rect">
            <a:avLst/>
          </a:prstGeom>
          <a:solidFill>
            <a:schemeClr val="bg1"/>
          </a:solidFill>
          <a:ln w="6350" algn="ctr">
            <a:noFill/>
            <a:miter lim="800000"/>
            <a:headEnd/>
            <a:tailEnd/>
          </a:ln>
        </p:spPr>
        <p:txBody>
          <a:bodyPr wrap="square" lIns="0" tIns="0" rIns="0" bIns="0" anchor="ctr" anchorCtr="0">
            <a:spAutoFit/>
          </a:bodyPr>
          <a:lstStyle/>
          <a:p>
            <a:pPr algn="ctr" defTabSz="561975" eaLnBrk="0" fontAlgn="base" hangingPunct="0">
              <a:spcAft>
                <a:spcPct val="0"/>
              </a:spcAft>
              <a:defRPr/>
            </a:pPr>
            <a:r>
              <a:rPr lang="en-US" sz="800" b="1" dirty="0" smtClean="0">
                <a:solidFill>
                  <a:srgbClr val="00338D"/>
                </a:solidFill>
              </a:rPr>
              <a:t>100 days</a:t>
            </a:r>
            <a:endParaRPr lang="en-US" sz="800" dirty="0">
              <a:solidFill>
                <a:srgbClr val="00338D"/>
              </a:solidFill>
            </a:endParaRPr>
          </a:p>
        </p:txBody>
      </p:sp>
      <p:sp>
        <p:nvSpPr>
          <p:cNvPr id="47" name="Text Box 38"/>
          <p:cNvSpPr txBox="1">
            <a:spLocks noChangeArrowheads="1"/>
          </p:cNvSpPr>
          <p:nvPr/>
        </p:nvSpPr>
        <p:spPr bwMode="auto">
          <a:xfrm>
            <a:off x="8009792" y="1484287"/>
            <a:ext cx="593338" cy="123111"/>
          </a:xfrm>
          <a:prstGeom prst="rect">
            <a:avLst/>
          </a:prstGeom>
          <a:solidFill>
            <a:schemeClr val="bg1"/>
          </a:solidFill>
          <a:ln w="6350" algn="ctr">
            <a:noFill/>
            <a:miter lim="800000"/>
            <a:headEnd/>
            <a:tailEnd/>
          </a:ln>
        </p:spPr>
        <p:txBody>
          <a:bodyPr wrap="square" lIns="0" tIns="0" rIns="0" bIns="0" anchor="ctr" anchorCtr="0">
            <a:spAutoFit/>
          </a:bodyPr>
          <a:lstStyle/>
          <a:p>
            <a:pPr algn="ctr" defTabSz="561975" eaLnBrk="0" fontAlgn="base" hangingPunct="0">
              <a:spcBef>
                <a:spcPct val="50000"/>
              </a:spcBef>
              <a:spcAft>
                <a:spcPct val="0"/>
              </a:spcAft>
              <a:defRPr/>
            </a:pPr>
            <a:r>
              <a:rPr lang="en-US" sz="800" b="1" dirty="0" smtClean="0">
                <a:solidFill>
                  <a:srgbClr val="00338D"/>
                </a:solidFill>
              </a:rPr>
              <a:t>100 days +</a:t>
            </a:r>
            <a:endParaRPr lang="en-US" sz="800" dirty="0">
              <a:solidFill>
                <a:srgbClr val="00338D"/>
              </a:solidFill>
            </a:endParaRPr>
          </a:p>
        </p:txBody>
      </p:sp>
      <p:sp>
        <p:nvSpPr>
          <p:cNvPr id="48" name="Rectangle 69"/>
          <p:cNvSpPr/>
          <p:nvPr/>
        </p:nvSpPr>
        <p:spPr>
          <a:xfrm>
            <a:off x="7273305" y="1709032"/>
            <a:ext cx="1664214" cy="246221"/>
          </a:xfrm>
          <a:prstGeom prst="rect">
            <a:avLst/>
          </a:prstGeom>
          <a:noFill/>
        </p:spPr>
        <p:txBody>
          <a:bodyPr wrap="square">
            <a:spAutoFit/>
          </a:bodyPr>
          <a:lstStyle/>
          <a:p>
            <a:pPr fontAlgn="base">
              <a:spcBef>
                <a:spcPct val="0"/>
              </a:spcBef>
              <a:spcAft>
                <a:spcPct val="0"/>
              </a:spcAft>
              <a:defRPr/>
            </a:pPr>
            <a:r>
              <a:rPr lang="en-US" sz="1000" b="1" dirty="0" smtClean="0">
                <a:solidFill>
                  <a:srgbClr val="000000"/>
                </a:solidFill>
              </a:rPr>
              <a:t>Beyond the	...deal</a:t>
            </a:r>
          </a:p>
        </p:txBody>
      </p:sp>
      <p:sp>
        <p:nvSpPr>
          <p:cNvPr id="49" name="Pentagon 70"/>
          <p:cNvSpPr>
            <a:spLocks/>
          </p:cNvSpPr>
          <p:nvPr/>
        </p:nvSpPr>
        <p:spPr>
          <a:xfrm>
            <a:off x="902538" y="1636390"/>
            <a:ext cx="2196000" cy="396552"/>
          </a:xfrm>
          <a:prstGeom prst="homePlate">
            <a:avLst>
              <a:gd name="adj" fmla="val 33245"/>
            </a:avLst>
          </a:prstGeom>
          <a:gradFill flip="none" rotWithShape="1">
            <a:gsLst>
              <a:gs pos="75000">
                <a:schemeClr val="tx2"/>
              </a:gs>
              <a:gs pos="75000">
                <a:schemeClr val="accent1"/>
              </a:gs>
            </a:gsLst>
            <a:lin ang="2700000" scaled="1"/>
            <a:tileRect/>
          </a:gradFill>
          <a:ln w="6350">
            <a:solidFill>
              <a:schemeClr val="bg1"/>
            </a:solidFill>
            <a:round/>
            <a:headEnd/>
            <a:tailEnd/>
          </a:ln>
        </p:spPr>
        <p:txBody>
          <a:bodyPr lIns="144000" tIns="72000" rIns="72000" bIns="72000" anchor="ctr" anchorCtr="1"/>
          <a:lstStyle/>
          <a:p>
            <a:pPr algn="ctr">
              <a:lnSpc>
                <a:spcPct val="90000"/>
              </a:lnSpc>
            </a:pPr>
            <a:r>
              <a:rPr lang="en-US" sz="900" b="1" dirty="0" smtClean="0">
                <a:solidFill>
                  <a:schemeClr val="bg1"/>
                </a:solidFill>
              </a:rPr>
              <a:t>Pre-Signing</a:t>
            </a:r>
            <a:endParaRPr lang="en-US" sz="900" b="1" dirty="0">
              <a:solidFill>
                <a:schemeClr val="bg1"/>
              </a:solidFill>
            </a:endParaRPr>
          </a:p>
        </p:txBody>
      </p:sp>
      <p:sp>
        <p:nvSpPr>
          <p:cNvPr id="50" name="Chevron 71"/>
          <p:cNvSpPr>
            <a:spLocks/>
          </p:cNvSpPr>
          <p:nvPr/>
        </p:nvSpPr>
        <p:spPr>
          <a:xfrm>
            <a:off x="7197863" y="1636390"/>
            <a:ext cx="2196000" cy="396552"/>
          </a:xfrm>
          <a:prstGeom prst="chevron">
            <a:avLst>
              <a:gd name="adj" fmla="val 33318"/>
            </a:avLst>
          </a:prstGeom>
          <a:solidFill>
            <a:schemeClr val="accent1"/>
          </a:solidFill>
          <a:ln w="6350">
            <a:solidFill>
              <a:schemeClr val="bg1"/>
            </a:solidFill>
            <a:round/>
            <a:headEnd/>
            <a:tailEnd/>
          </a:ln>
        </p:spPr>
        <p:txBody>
          <a:bodyPr lIns="144000" tIns="72000" rIns="72000" bIns="72000" anchor="ctr" anchorCtr="1"/>
          <a:lstStyle/>
          <a:p>
            <a:pPr algn="ctr">
              <a:lnSpc>
                <a:spcPct val="90000"/>
              </a:lnSpc>
              <a:defRPr/>
            </a:pPr>
            <a:endParaRPr lang="en-US" sz="900" b="1" dirty="0" smtClean="0">
              <a:solidFill>
                <a:schemeClr val="bg1"/>
              </a:solidFill>
            </a:endParaRPr>
          </a:p>
        </p:txBody>
      </p:sp>
      <p:sp>
        <p:nvSpPr>
          <p:cNvPr id="51" name="Chevron 72"/>
          <p:cNvSpPr>
            <a:spLocks/>
          </p:cNvSpPr>
          <p:nvPr/>
        </p:nvSpPr>
        <p:spPr>
          <a:xfrm>
            <a:off x="5099422" y="1636390"/>
            <a:ext cx="2196000" cy="396552"/>
          </a:xfrm>
          <a:prstGeom prst="chevron">
            <a:avLst>
              <a:gd name="adj" fmla="val 33318"/>
            </a:avLst>
          </a:prstGeom>
          <a:solidFill>
            <a:schemeClr val="accent1"/>
          </a:solidFill>
          <a:ln w="6350">
            <a:solidFill>
              <a:schemeClr val="bg1"/>
            </a:solidFill>
            <a:round/>
            <a:headEnd/>
            <a:tailEnd/>
          </a:ln>
        </p:spPr>
        <p:txBody>
          <a:bodyPr lIns="144000" tIns="72000" rIns="72000" bIns="72000" anchor="ctr" anchorCtr="1"/>
          <a:lstStyle/>
          <a:p>
            <a:pPr algn="ctr">
              <a:lnSpc>
                <a:spcPct val="90000"/>
              </a:lnSpc>
              <a:defRPr/>
            </a:pPr>
            <a:r>
              <a:rPr lang="en-US" sz="900" b="1" dirty="0" smtClean="0">
                <a:solidFill>
                  <a:schemeClr val="bg1"/>
                </a:solidFill>
              </a:rPr>
              <a:t>Post-Closing</a:t>
            </a:r>
            <a:br>
              <a:rPr lang="en-US" sz="900" b="1" dirty="0" smtClean="0">
                <a:solidFill>
                  <a:schemeClr val="bg1"/>
                </a:solidFill>
              </a:rPr>
            </a:br>
            <a:r>
              <a:rPr lang="en-US" sz="900" b="1" dirty="0" smtClean="0">
                <a:solidFill>
                  <a:schemeClr val="bg1"/>
                </a:solidFill>
              </a:rPr>
              <a:t>first 100-Days</a:t>
            </a:r>
          </a:p>
        </p:txBody>
      </p:sp>
      <p:sp>
        <p:nvSpPr>
          <p:cNvPr id="52" name="Freeform 6"/>
          <p:cNvSpPr>
            <a:spLocks/>
          </p:cNvSpPr>
          <p:nvPr/>
        </p:nvSpPr>
        <p:spPr bwMode="gray">
          <a:xfrm rot="5400000">
            <a:off x="8228194" y="1788348"/>
            <a:ext cx="382854" cy="91361"/>
          </a:xfrm>
          <a:custGeom>
            <a:avLst/>
            <a:gdLst/>
            <a:ahLst/>
            <a:cxnLst>
              <a:cxn ang="0">
                <a:pos x="5262" y="1975"/>
              </a:cxn>
              <a:cxn ang="0">
                <a:pos x="4603" y="1316"/>
              </a:cxn>
              <a:cxn ang="0">
                <a:pos x="3947" y="1975"/>
              </a:cxn>
              <a:cxn ang="0">
                <a:pos x="3288" y="1316"/>
              </a:cxn>
              <a:cxn ang="0">
                <a:pos x="2631" y="1975"/>
              </a:cxn>
              <a:cxn ang="0">
                <a:pos x="1972" y="1316"/>
              </a:cxn>
              <a:cxn ang="0">
                <a:pos x="1315" y="1975"/>
              </a:cxn>
              <a:cxn ang="0">
                <a:pos x="656" y="1316"/>
              </a:cxn>
              <a:cxn ang="0">
                <a:pos x="0" y="1975"/>
              </a:cxn>
              <a:cxn ang="0">
                <a:pos x="0" y="659"/>
              </a:cxn>
              <a:cxn ang="0">
                <a:pos x="656" y="0"/>
              </a:cxn>
              <a:cxn ang="0">
                <a:pos x="1315" y="659"/>
              </a:cxn>
              <a:cxn ang="0">
                <a:pos x="1972" y="0"/>
              </a:cxn>
              <a:cxn ang="0">
                <a:pos x="2631" y="659"/>
              </a:cxn>
              <a:cxn ang="0">
                <a:pos x="3288" y="0"/>
              </a:cxn>
              <a:cxn ang="0">
                <a:pos x="3947" y="659"/>
              </a:cxn>
              <a:cxn ang="0">
                <a:pos x="4606" y="0"/>
              </a:cxn>
              <a:cxn ang="0">
                <a:pos x="5262" y="659"/>
              </a:cxn>
              <a:cxn ang="0">
                <a:pos x="5262" y="1975"/>
              </a:cxn>
            </a:cxnLst>
            <a:rect l="0" t="0" r="r" b="b"/>
            <a:pathLst>
              <a:path w="5262" h="1975">
                <a:moveTo>
                  <a:pt x="5262" y="1975"/>
                </a:moveTo>
                <a:lnTo>
                  <a:pt x="4603" y="1316"/>
                </a:lnTo>
                <a:lnTo>
                  <a:pt x="3947" y="1975"/>
                </a:lnTo>
                <a:lnTo>
                  <a:pt x="3288" y="1316"/>
                </a:lnTo>
                <a:lnTo>
                  <a:pt x="2631" y="1975"/>
                </a:lnTo>
                <a:lnTo>
                  <a:pt x="1972" y="1316"/>
                </a:lnTo>
                <a:lnTo>
                  <a:pt x="1315" y="1975"/>
                </a:lnTo>
                <a:lnTo>
                  <a:pt x="656" y="1316"/>
                </a:lnTo>
                <a:lnTo>
                  <a:pt x="0" y="1975"/>
                </a:lnTo>
                <a:lnTo>
                  <a:pt x="0" y="659"/>
                </a:lnTo>
                <a:lnTo>
                  <a:pt x="656" y="0"/>
                </a:lnTo>
                <a:lnTo>
                  <a:pt x="1315" y="659"/>
                </a:lnTo>
                <a:lnTo>
                  <a:pt x="1972" y="0"/>
                </a:lnTo>
                <a:lnTo>
                  <a:pt x="2631" y="659"/>
                </a:lnTo>
                <a:lnTo>
                  <a:pt x="3288" y="0"/>
                </a:lnTo>
                <a:lnTo>
                  <a:pt x="3947" y="659"/>
                </a:lnTo>
                <a:lnTo>
                  <a:pt x="4606" y="0"/>
                </a:lnTo>
                <a:lnTo>
                  <a:pt x="5262" y="659"/>
                </a:lnTo>
                <a:lnTo>
                  <a:pt x="5262" y="1975"/>
                </a:lnTo>
                <a:close/>
              </a:path>
            </a:pathLst>
          </a:custGeom>
          <a:solidFill>
            <a:schemeClr val="bg1"/>
          </a:solidFill>
          <a:ln w="635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sz="1200" dirty="0">
              <a:solidFill>
                <a:srgbClr val="000000"/>
              </a:solidFill>
            </a:endParaRPr>
          </a:p>
        </p:txBody>
      </p:sp>
      <p:sp>
        <p:nvSpPr>
          <p:cNvPr id="53" name="Rectangle 74"/>
          <p:cNvSpPr/>
          <p:nvPr/>
        </p:nvSpPr>
        <p:spPr>
          <a:xfrm>
            <a:off x="7553087" y="1714908"/>
            <a:ext cx="1435008" cy="230832"/>
          </a:xfrm>
          <a:prstGeom prst="rect">
            <a:avLst/>
          </a:prstGeom>
          <a:noFill/>
        </p:spPr>
        <p:txBody>
          <a:bodyPr wrap="none">
            <a:spAutoFit/>
          </a:bodyPr>
          <a:lstStyle/>
          <a:p>
            <a:pPr fontAlgn="base">
              <a:spcBef>
                <a:spcPct val="0"/>
              </a:spcBef>
              <a:spcAft>
                <a:spcPct val="0"/>
              </a:spcAft>
              <a:defRPr/>
            </a:pPr>
            <a:r>
              <a:rPr lang="en-US" sz="900" b="1" dirty="0" smtClean="0">
                <a:solidFill>
                  <a:schemeClr val="bg1"/>
                </a:solidFill>
              </a:rPr>
              <a:t>Beyond the	...deal</a:t>
            </a:r>
          </a:p>
        </p:txBody>
      </p:sp>
      <p:sp>
        <p:nvSpPr>
          <p:cNvPr id="54" name="Chevron 75"/>
          <p:cNvSpPr>
            <a:spLocks/>
          </p:cNvSpPr>
          <p:nvPr/>
        </p:nvSpPr>
        <p:spPr>
          <a:xfrm>
            <a:off x="3000980" y="1636390"/>
            <a:ext cx="2196000" cy="396552"/>
          </a:xfrm>
          <a:prstGeom prst="chevron">
            <a:avLst>
              <a:gd name="adj" fmla="val 33318"/>
            </a:avLst>
          </a:prstGeom>
          <a:gradFill flip="none" rotWithShape="1">
            <a:gsLst>
              <a:gs pos="27000">
                <a:schemeClr val="tx2"/>
              </a:gs>
              <a:gs pos="27000">
                <a:schemeClr val="accent1"/>
              </a:gs>
            </a:gsLst>
            <a:lin ang="2700000" scaled="1"/>
            <a:tileRect/>
          </a:gradFill>
          <a:ln w="6350">
            <a:solidFill>
              <a:schemeClr val="bg1"/>
            </a:solidFill>
            <a:round/>
            <a:headEnd/>
            <a:tailEnd/>
          </a:ln>
        </p:spPr>
        <p:txBody>
          <a:bodyPr lIns="144000" tIns="72000" rIns="72000" bIns="72000" anchor="ctr" anchorCtr="1"/>
          <a:lstStyle/>
          <a:p>
            <a:pPr algn="ctr">
              <a:lnSpc>
                <a:spcPct val="90000"/>
              </a:lnSpc>
              <a:defRPr/>
            </a:pPr>
            <a:r>
              <a:rPr lang="en-US" sz="900" b="1" dirty="0" smtClean="0">
                <a:solidFill>
                  <a:schemeClr val="bg1"/>
                </a:solidFill>
              </a:rPr>
              <a:t>Pre-Closing</a:t>
            </a:r>
            <a:endParaRPr lang="en-US" sz="900" b="1" dirty="0">
              <a:solidFill>
                <a:schemeClr val="bg1"/>
              </a:solidFill>
            </a:endParaRPr>
          </a:p>
        </p:txBody>
      </p:sp>
      <p:sp>
        <p:nvSpPr>
          <p:cNvPr id="57" name="Text Box 10"/>
          <p:cNvSpPr txBox="1">
            <a:spLocks noChangeArrowheads="1"/>
          </p:cNvSpPr>
          <p:nvPr/>
        </p:nvSpPr>
        <p:spPr bwMode="blackWhite">
          <a:xfrm>
            <a:off x="4710308" y="2113455"/>
            <a:ext cx="887774" cy="107722"/>
          </a:xfrm>
          <a:prstGeom prst="rect">
            <a:avLst/>
          </a:prstGeom>
          <a:noFill/>
          <a:ln w="9525">
            <a:noFill/>
            <a:miter lim="800000"/>
            <a:headEnd/>
            <a:tailEnd/>
          </a:ln>
        </p:spPr>
        <p:txBody>
          <a:bodyPr wrap="none" lIns="63500" tIns="0" rIns="64800" bIns="0" anchor="ctr">
            <a:spAutoFit/>
          </a:bodyPr>
          <a:lstStyle/>
          <a:p>
            <a:pPr algn="ctr">
              <a:buSzPct val="90000"/>
              <a:defRPr/>
            </a:pPr>
            <a:r>
              <a:rPr lang="en-US" sz="700" b="1" dirty="0" smtClean="0">
                <a:solidFill>
                  <a:srgbClr val="BC204B"/>
                </a:solidFill>
              </a:rPr>
              <a:t>Completion/Day 1</a:t>
            </a:r>
            <a:endParaRPr lang="en-US" sz="700" b="1" dirty="0">
              <a:solidFill>
                <a:srgbClr val="BC204B"/>
              </a:solidFill>
            </a:endParaRPr>
          </a:p>
        </p:txBody>
      </p:sp>
      <p:sp>
        <p:nvSpPr>
          <p:cNvPr id="58" name="Text Box 10"/>
          <p:cNvSpPr txBox="1">
            <a:spLocks noChangeArrowheads="1"/>
          </p:cNvSpPr>
          <p:nvPr/>
        </p:nvSpPr>
        <p:spPr bwMode="blackWhite">
          <a:xfrm>
            <a:off x="7004145" y="2113455"/>
            <a:ext cx="517480" cy="107722"/>
          </a:xfrm>
          <a:prstGeom prst="rect">
            <a:avLst/>
          </a:prstGeom>
          <a:noFill/>
          <a:ln w="9525">
            <a:noFill/>
            <a:miter lim="800000"/>
            <a:headEnd/>
            <a:tailEnd/>
          </a:ln>
        </p:spPr>
        <p:txBody>
          <a:bodyPr wrap="none" lIns="63500" tIns="0" rIns="64800" bIns="0" anchor="ctr">
            <a:spAutoFit/>
          </a:bodyPr>
          <a:lstStyle/>
          <a:p>
            <a:pPr algn="ctr">
              <a:buSzPct val="90000"/>
              <a:defRPr/>
            </a:pPr>
            <a:r>
              <a:rPr lang="en-US" sz="700" b="1" dirty="0" smtClean="0">
                <a:solidFill>
                  <a:srgbClr val="BC204B"/>
                </a:solidFill>
              </a:rPr>
              <a:t>100 Days</a:t>
            </a:r>
            <a:endParaRPr lang="en-US" sz="700" b="1" dirty="0">
              <a:solidFill>
                <a:srgbClr val="BC204B"/>
              </a:solidFill>
            </a:endParaRPr>
          </a:p>
        </p:txBody>
      </p:sp>
      <p:sp>
        <p:nvSpPr>
          <p:cNvPr id="59" name="AutoShape 32"/>
          <p:cNvSpPr>
            <a:spLocks noChangeArrowheads="1"/>
          </p:cNvSpPr>
          <p:nvPr/>
        </p:nvSpPr>
        <p:spPr bwMode="blackWhite">
          <a:xfrm>
            <a:off x="2962181" y="1930075"/>
            <a:ext cx="170892" cy="154899"/>
          </a:xfrm>
          <a:prstGeom prst="triangle">
            <a:avLst>
              <a:gd name="adj" fmla="val 50000"/>
            </a:avLst>
          </a:prstGeom>
          <a:solidFill>
            <a:srgbClr val="BC204B"/>
          </a:solidFill>
          <a:ln w="19050">
            <a:noFill/>
            <a:miter lim="800000"/>
            <a:headEnd/>
            <a:tailEnd/>
          </a:ln>
        </p:spPr>
        <p:txBody>
          <a:bodyPr wrap="none" lIns="63500" tIns="0" rIns="64800" bIns="0" anchor="ctr"/>
          <a:lstStyle/>
          <a:p>
            <a:pPr eaLnBrk="0" hangingPunct="0">
              <a:spcBef>
                <a:spcPct val="20000"/>
              </a:spcBef>
              <a:buSzPct val="120000"/>
              <a:buFontTx/>
              <a:buChar char="•"/>
              <a:defRPr/>
            </a:pPr>
            <a:endParaRPr lang="en-US" dirty="0">
              <a:solidFill>
                <a:srgbClr val="C84E00"/>
              </a:solidFill>
            </a:endParaRPr>
          </a:p>
        </p:txBody>
      </p:sp>
      <p:sp>
        <p:nvSpPr>
          <p:cNvPr id="60" name="AutoShape 32"/>
          <p:cNvSpPr>
            <a:spLocks noChangeArrowheads="1"/>
          </p:cNvSpPr>
          <p:nvPr/>
        </p:nvSpPr>
        <p:spPr bwMode="blackWhite">
          <a:xfrm>
            <a:off x="5061050" y="1930075"/>
            <a:ext cx="170892" cy="154899"/>
          </a:xfrm>
          <a:prstGeom prst="triangle">
            <a:avLst>
              <a:gd name="adj" fmla="val 50000"/>
            </a:avLst>
          </a:prstGeom>
          <a:solidFill>
            <a:srgbClr val="BC204B"/>
          </a:solidFill>
          <a:ln w="19050">
            <a:noFill/>
            <a:miter lim="800000"/>
            <a:headEnd/>
            <a:tailEnd/>
          </a:ln>
        </p:spPr>
        <p:txBody>
          <a:bodyPr wrap="none" lIns="63500" tIns="0" rIns="64800" bIns="0" anchor="ctr"/>
          <a:lstStyle/>
          <a:p>
            <a:pPr eaLnBrk="0" hangingPunct="0">
              <a:spcBef>
                <a:spcPct val="20000"/>
              </a:spcBef>
              <a:buSzPct val="120000"/>
              <a:buFontTx/>
              <a:buChar char="•"/>
              <a:defRPr/>
            </a:pPr>
            <a:endParaRPr lang="en-US" dirty="0">
              <a:solidFill>
                <a:srgbClr val="C84E00"/>
              </a:solidFill>
            </a:endParaRPr>
          </a:p>
        </p:txBody>
      </p:sp>
      <p:sp>
        <p:nvSpPr>
          <p:cNvPr id="61" name="AutoShape 32"/>
          <p:cNvSpPr>
            <a:spLocks noChangeArrowheads="1"/>
          </p:cNvSpPr>
          <p:nvPr/>
        </p:nvSpPr>
        <p:spPr bwMode="blackWhite">
          <a:xfrm>
            <a:off x="7163143" y="1930075"/>
            <a:ext cx="170892" cy="154899"/>
          </a:xfrm>
          <a:prstGeom prst="triangle">
            <a:avLst>
              <a:gd name="adj" fmla="val 50000"/>
            </a:avLst>
          </a:prstGeom>
          <a:solidFill>
            <a:srgbClr val="BC204B"/>
          </a:solidFill>
          <a:ln w="19050">
            <a:noFill/>
            <a:miter lim="800000"/>
            <a:headEnd/>
            <a:tailEnd/>
          </a:ln>
        </p:spPr>
        <p:txBody>
          <a:bodyPr wrap="none" lIns="63500" tIns="0" rIns="64800" bIns="0" anchor="ctr"/>
          <a:lstStyle/>
          <a:p>
            <a:pPr eaLnBrk="0" hangingPunct="0">
              <a:spcBef>
                <a:spcPct val="20000"/>
              </a:spcBef>
              <a:buSzPct val="120000"/>
              <a:buFontTx/>
              <a:buChar char="•"/>
              <a:defRPr/>
            </a:pPr>
            <a:endParaRPr lang="en-US" dirty="0">
              <a:solidFill>
                <a:srgbClr val="C84E00"/>
              </a:solidFill>
            </a:endParaRPr>
          </a:p>
        </p:txBody>
      </p:sp>
      <p:sp>
        <p:nvSpPr>
          <p:cNvPr id="63" name="AutoShape 14"/>
          <p:cNvSpPr>
            <a:spLocks noChangeArrowheads="1"/>
          </p:cNvSpPr>
          <p:nvPr/>
        </p:nvSpPr>
        <p:spPr bwMode="blackWhite">
          <a:xfrm>
            <a:off x="896013" y="5515002"/>
            <a:ext cx="8432146" cy="506386"/>
          </a:xfrm>
          <a:prstGeom prst="homePlate">
            <a:avLst>
              <a:gd name="adj" fmla="val 29076"/>
            </a:avLst>
          </a:prstGeom>
          <a:noFill/>
          <a:ln w="9525">
            <a:solidFill>
              <a:schemeClr val="accent4"/>
            </a:solidFill>
            <a:miter lim="800000"/>
            <a:headEnd/>
            <a:tailEnd/>
          </a:ln>
        </p:spPr>
        <p:txBody>
          <a:bodyPr lIns="72000" tIns="72000" rIns="72000" bIns="72000" anchor="ctr"/>
          <a:lstStyle/>
          <a:p>
            <a:pPr marL="114300" indent="-114300">
              <a:spcBef>
                <a:spcPts val="200"/>
              </a:spcBef>
              <a:spcAft>
                <a:spcPts val="200"/>
              </a:spcAft>
              <a:buClr>
                <a:srgbClr val="97989A"/>
              </a:buClr>
              <a:buSzPct val="100000"/>
              <a:defRPr/>
            </a:pPr>
            <a:r>
              <a:rPr lang="en-US" sz="900" b="1" dirty="0" smtClean="0">
                <a:solidFill>
                  <a:srgbClr val="00338D"/>
                </a:solidFill>
                <a:cs typeface="Arial" pitchFamily="34" charset="0"/>
              </a:rPr>
              <a:t>Objective</a:t>
            </a:r>
          </a:p>
          <a:p>
            <a:pPr defTabSz="762000" eaLnBrk="0" hangingPunct="0">
              <a:spcBef>
                <a:spcPts val="300"/>
              </a:spcBef>
              <a:spcAft>
                <a:spcPts val="300"/>
              </a:spcAft>
              <a:defRPr/>
            </a:pPr>
            <a:r>
              <a:rPr lang="en-US" sz="900" dirty="0" smtClean="0">
                <a:solidFill>
                  <a:srgbClr val="000000"/>
                </a:solidFill>
              </a:rPr>
              <a:t>Supported by the introduction of suitable processes, controls and monitoring functions (with sufficient resources) the trouble-free start and straightforward course of the project as well as the fulfilment of the goals</a:t>
            </a:r>
            <a:endParaRPr lang="en-US" sz="900" dirty="0">
              <a:solidFill>
                <a:srgbClr val="00338D"/>
              </a:solidFill>
            </a:endParaRPr>
          </a:p>
        </p:txBody>
      </p:sp>
      <p:sp>
        <p:nvSpPr>
          <p:cNvPr id="66" name="Text Box 10"/>
          <p:cNvSpPr txBox="1">
            <a:spLocks noChangeArrowheads="1"/>
          </p:cNvSpPr>
          <p:nvPr/>
        </p:nvSpPr>
        <p:spPr bwMode="blackWhite">
          <a:xfrm>
            <a:off x="2799494" y="2112722"/>
            <a:ext cx="458169" cy="107722"/>
          </a:xfrm>
          <a:prstGeom prst="rect">
            <a:avLst/>
          </a:prstGeom>
          <a:solidFill>
            <a:schemeClr val="bg1"/>
          </a:solidFill>
          <a:ln w="9525">
            <a:noFill/>
            <a:miter lim="800000"/>
            <a:headEnd/>
            <a:tailEnd/>
          </a:ln>
        </p:spPr>
        <p:txBody>
          <a:bodyPr wrap="none" lIns="63500" tIns="0" rIns="64800" bIns="0" anchor="ctr">
            <a:spAutoFit/>
          </a:bodyPr>
          <a:lstStyle/>
          <a:p>
            <a:pPr algn="ctr">
              <a:buSzPct val="90000"/>
              <a:defRPr/>
            </a:pPr>
            <a:r>
              <a:rPr lang="en-US" sz="700" b="1" dirty="0" smtClean="0">
                <a:solidFill>
                  <a:srgbClr val="BC204B"/>
                </a:solidFill>
              </a:rPr>
              <a:t>Signing</a:t>
            </a:r>
            <a:endParaRPr lang="en-US" sz="700" b="1" dirty="0">
              <a:solidFill>
                <a:srgbClr val="BC204B"/>
              </a:solidFill>
            </a:endParaRPr>
          </a:p>
        </p:txBody>
      </p:sp>
      <p:sp>
        <p:nvSpPr>
          <p:cNvPr id="13" name="Freihandform 12"/>
          <p:cNvSpPr/>
          <p:nvPr/>
        </p:nvSpPr>
        <p:spPr>
          <a:xfrm>
            <a:off x="870438" y="1415562"/>
            <a:ext cx="2426677" cy="4062046"/>
          </a:xfrm>
          <a:custGeom>
            <a:avLst/>
            <a:gdLst>
              <a:gd name="connsiteX0" fmla="*/ 0 w 2426677"/>
              <a:gd name="connsiteY0" fmla="*/ 0 h 4062046"/>
              <a:gd name="connsiteX1" fmla="*/ 2426677 w 2426677"/>
              <a:gd name="connsiteY1" fmla="*/ 8792 h 4062046"/>
              <a:gd name="connsiteX2" fmla="*/ 2417885 w 2426677"/>
              <a:gd name="connsiteY2" fmla="*/ 896815 h 4062046"/>
              <a:gd name="connsiteX3" fmla="*/ 2101362 w 2426677"/>
              <a:gd name="connsiteY3" fmla="*/ 896815 h 4062046"/>
              <a:gd name="connsiteX4" fmla="*/ 2101362 w 2426677"/>
              <a:gd name="connsiteY4" fmla="*/ 4062046 h 4062046"/>
              <a:gd name="connsiteX5" fmla="*/ 0 w 2426677"/>
              <a:gd name="connsiteY5" fmla="*/ 4053253 h 4062046"/>
              <a:gd name="connsiteX6" fmla="*/ 0 w 2426677"/>
              <a:gd name="connsiteY6" fmla="*/ 0 h 406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6677" h="4062046">
                <a:moveTo>
                  <a:pt x="0" y="0"/>
                </a:moveTo>
                <a:lnTo>
                  <a:pt x="2426677" y="8792"/>
                </a:lnTo>
                <a:cubicBezTo>
                  <a:pt x="2423746" y="304800"/>
                  <a:pt x="2420816" y="600807"/>
                  <a:pt x="2417885" y="896815"/>
                </a:cubicBezTo>
                <a:lnTo>
                  <a:pt x="2101362" y="896815"/>
                </a:lnTo>
                <a:lnTo>
                  <a:pt x="2101362" y="4062046"/>
                </a:lnTo>
                <a:lnTo>
                  <a:pt x="0" y="4053253"/>
                </a:lnTo>
                <a:lnTo>
                  <a:pt x="0" y="0"/>
                </a:lnTo>
                <a:close/>
              </a:path>
            </a:pathLst>
          </a:custGeom>
          <a:noFill/>
          <a:ln w="19050">
            <a:solidFill>
              <a:srgbClr val="C6007E"/>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Tree>
    <p:extLst>
      <p:ext uri="{BB962C8B-B14F-4D97-AF65-F5344CB8AC3E}">
        <p14:creationId xmlns:p14="http://schemas.microsoft.com/office/powerpoint/2010/main" val="10195960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Freeform 5"/>
          <p:cNvSpPr>
            <a:spLocks/>
          </p:cNvSpPr>
          <p:nvPr/>
        </p:nvSpPr>
        <p:spPr bwMode="auto">
          <a:xfrm flipH="1" flipV="1">
            <a:off x="6770334" y="3403905"/>
            <a:ext cx="2658695" cy="2681087"/>
          </a:xfrm>
          <a:custGeom>
            <a:avLst/>
            <a:gdLst/>
            <a:ahLst/>
            <a:cxnLst>
              <a:cxn ang="0">
                <a:pos x="0" y="0"/>
              </a:cxn>
              <a:cxn ang="0">
                <a:pos x="1859" y="0"/>
              </a:cxn>
              <a:cxn ang="0">
                <a:pos x="1859" y="1517"/>
              </a:cxn>
              <a:cxn ang="0">
                <a:pos x="525" y="1517"/>
              </a:cxn>
              <a:cxn ang="0">
                <a:pos x="351" y="1153"/>
              </a:cxn>
              <a:cxn ang="0">
                <a:pos x="161" y="1517"/>
              </a:cxn>
              <a:cxn ang="0">
                <a:pos x="0" y="1517"/>
              </a:cxn>
              <a:cxn ang="0">
                <a:pos x="0" y="0"/>
              </a:cxn>
            </a:cxnLst>
            <a:rect l="0" t="0" r="r" b="b"/>
            <a:pathLst>
              <a:path w="1859" h="1520">
                <a:moveTo>
                  <a:pt x="0" y="0"/>
                </a:moveTo>
                <a:lnTo>
                  <a:pt x="1859" y="0"/>
                </a:lnTo>
                <a:lnTo>
                  <a:pt x="1859" y="1517"/>
                </a:lnTo>
                <a:cubicBezTo>
                  <a:pt x="1859" y="1517"/>
                  <a:pt x="835" y="1520"/>
                  <a:pt x="525" y="1517"/>
                </a:cubicBezTo>
                <a:cubicBezTo>
                  <a:pt x="484" y="1442"/>
                  <a:pt x="702" y="1153"/>
                  <a:pt x="351" y="1153"/>
                </a:cubicBezTo>
                <a:cubicBezTo>
                  <a:pt x="0" y="1153"/>
                  <a:pt x="220" y="1455"/>
                  <a:pt x="161" y="1517"/>
                </a:cubicBezTo>
                <a:cubicBezTo>
                  <a:pt x="80" y="1517"/>
                  <a:pt x="0" y="1517"/>
                  <a:pt x="0" y="1517"/>
                </a:cubicBezTo>
                <a:lnTo>
                  <a:pt x="0" y="0"/>
                </a:lnTo>
                <a:close/>
              </a:path>
            </a:pathLst>
          </a:custGeom>
          <a:solidFill>
            <a:schemeClr val="tx2"/>
          </a:solidFill>
          <a:ln w="28575" cap="flat" cmpd="sng">
            <a:solidFill>
              <a:schemeClr val="bg1"/>
            </a:solidFill>
            <a:prstDash val="solid"/>
            <a:round/>
            <a:headEnd type="none" w="med" len="med"/>
            <a:tailEnd type="none" w="med" len="med"/>
          </a:ln>
          <a:effectLst/>
        </p:spPr>
        <p:txBody>
          <a:bodyPr lIns="54000" tIns="54000" rIns="54000" bIns="0" anchor="ctr">
            <a:normAutofit/>
          </a:bodyPr>
          <a:lstStyle/>
          <a:p>
            <a:endParaRPr lang="en-US" sz="900" dirty="0">
              <a:cs typeface="Arial" pitchFamily="34" charset="0"/>
            </a:endParaRPr>
          </a:p>
        </p:txBody>
      </p:sp>
      <p:sp>
        <p:nvSpPr>
          <p:cNvPr id="2" name="Rechteck 1"/>
          <p:cNvSpPr/>
          <p:nvPr/>
        </p:nvSpPr>
        <p:spPr>
          <a:xfrm>
            <a:off x="8296920" y="3861134"/>
            <a:ext cx="1116869" cy="33656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 name="Textplatzhalter 5"/>
          <p:cNvSpPr>
            <a:spLocks noGrp="1"/>
          </p:cNvSpPr>
          <p:nvPr>
            <p:ph type="body" sz="quarter" idx="11"/>
          </p:nvPr>
        </p:nvSpPr>
        <p:spPr/>
        <p:txBody>
          <a:bodyPr/>
          <a:lstStyle/>
          <a:p>
            <a:r>
              <a:rPr lang="en-US" dirty="0" smtClean="0"/>
              <a:t>Integration Blueprint</a:t>
            </a:r>
            <a:endParaRPr lang="en-US" dirty="0"/>
          </a:p>
        </p:txBody>
      </p:sp>
      <p:sp>
        <p:nvSpPr>
          <p:cNvPr id="4" name="Titel 3"/>
          <p:cNvSpPr>
            <a:spLocks noGrp="1"/>
          </p:cNvSpPr>
          <p:nvPr>
            <p:ph type="title"/>
          </p:nvPr>
        </p:nvSpPr>
        <p:spPr/>
        <p:txBody>
          <a:bodyPr/>
          <a:lstStyle/>
          <a:p>
            <a:r>
              <a:rPr lang="en-US" dirty="0" smtClean="0"/>
              <a:t>Overview (5/7) – </a:t>
            </a:r>
            <a:r>
              <a:rPr lang="en-US" dirty="0"/>
              <a:t>Platform to align key stakeholders and to foster effective integration work and decision making</a:t>
            </a:r>
          </a:p>
        </p:txBody>
      </p:sp>
      <p:sp>
        <p:nvSpPr>
          <p:cNvPr id="55" name="AutoShape 3"/>
          <p:cNvSpPr>
            <a:spLocks noChangeArrowheads="1"/>
          </p:cNvSpPr>
          <p:nvPr/>
        </p:nvSpPr>
        <p:spPr bwMode="auto">
          <a:xfrm>
            <a:off x="485922" y="1714500"/>
            <a:ext cx="932616" cy="2146634"/>
          </a:xfrm>
          <a:prstGeom prst="homePlate">
            <a:avLst>
              <a:gd name="adj" fmla="val 9080"/>
            </a:avLst>
          </a:prstGeom>
          <a:solidFill>
            <a:schemeClr val="accent3"/>
          </a:solidFill>
          <a:ln w="6345">
            <a:solidFill>
              <a:schemeClr val="accent3"/>
            </a:solidFill>
            <a:miter lim="800000"/>
            <a:headEnd/>
            <a:tailEnd/>
          </a:ln>
        </p:spPr>
        <p:txBody>
          <a:bodyPr lIns="61445" tIns="61445" rIns="61445" bIns="61445" anchor="ctr"/>
          <a:lstStyle/>
          <a:p>
            <a:pPr marL="0" lvl="1">
              <a:spcBef>
                <a:spcPts val="627"/>
              </a:spcBef>
            </a:pPr>
            <a:r>
              <a:rPr lang="en-US" sz="900" b="1" dirty="0">
                <a:solidFill>
                  <a:srgbClr val="FFFFFF"/>
                </a:solidFill>
              </a:rPr>
              <a:t>Objectives </a:t>
            </a:r>
          </a:p>
        </p:txBody>
      </p:sp>
      <p:sp>
        <p:nvSpPr>
          <p:cNvPr id="56" name="Freeform 5"/>
          <p:cNvSpPr>
            <a:spLocks noChangeArrowheads="1"/>
          </p:cNvSpPr>
          <p:nvPr/>
        </p:nvSpPr>
        <p:spPr bwMode="auto">
          <a:xfrm>
            <a:off x="1438128" y="1714500"/>
            <a:ext cx="2623332" cy="2146634"/>
          </a:xfrm>
          <a:custGeom>
            <a:avLst/>
            <a:gdLst>
              <a:gd name="T0" fmla="*/ 2147483647 w 4538"/>
              <a:gd name="T1" fmla="*/ 0 h 1080"/>
              <a:gd name="T2" fmla="*/ 2147483647 w 4538"/>
              <a:gd name="T3" fmla="*/ 2147483647 h 1080"/>
              <a:gd name="T4" fmla="*/ 2147483647 w 4538"/>
              <a:gd name="T5" fmla="*/ 2147483647 h 1080"/>
              <a:gd name="T6" fmla="*/ 0 w 4538"/>
              <a:gd name="T7" fmla="*/ 2147483647 h 1080"/>
              <a:gd name="T8" fmla="*/ 2147483647 w 4538"/>
              <a:gd name="T9" fmla="*/ 0 h 1080"/>
              <a:gd name="T10" fmla="*/ 0 w 4538"/>
              <a:gd name="T11" fmla="*/ 0 h 1080"/>
              <a:gd name="T12" fmla="*/ 2147483647 w 4538"/>
              <a:gd name="T13" fmla="*/ 2147483647 h 1080"/>
              <a:gd name="T14" fmla="*/ 0 w 4538"/>
              <a:gd name="T15" fmla="*/ 2147483647 h 1080"/>
              <a:gd name="T16" fmla="*/ 2147483647 w 4538"/>
              <a:gd name="T17" fmla="*/ 2147483647 h 1080"/>
              <a:gd name="T18" fmla="*/ 2147483647 w 4538"/>
              <a:gd name="T19" fmla="*/ 0 h 1080"/>
              <a:gd name="T20" fmla="*/ 17694720 60000 65536"/>
              <a:gd name="T21" fmla="*/ 0 60000 65536"/>
              <a:gd name="T22" fmla="*/ 5898240 60000 65536"/>
              <a:gd name="T23" fmla="*/ 11796480 60000 65536"/>
              <a:gd name="T24" fmla="*/ 0 60000 65536"/>
              <a:gd name="T25" fmla="*/ 0 60000 65536"/>
              <a:gd name="T26" fmla="*/ 0 60000 65536"/>
              <a:gd name="T27" fmla="*/ 0 60000 65536"/>
              <a:gd name="T28" fmla="*/ 0 60000 65536"/>
              <a:gd name="T29" fmla="*/ 0 60000 65536"/>
              <a:gd name="T30" fmla="*/ 0 w 4538"/>
              <a:gd name="T31" fmla="*/ 0 h 1080"/>
              <a:gd name="T32" fmla="*/ 4538 w 4538"/>
              <a:gd name="T33" fmla="*/ 1080 h 108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538" h="1080">
                <a:moveTo>
                  <a:pt x="4538" y="0"/>
                </a:moveTo>
                <a:lnTo>
                  <a:pt x="0" y="0"/>
                </a:lnTo>
                <a:lnTo>
                  <a:pt x="105" y="541"/>
                </a:lnTo>
                <a:lnTo>
                  <a:pt x="0" y="1080"/>
                </a:lnTo>
                <a:lnTo>
                  <a:pt x="4538" y="1080"/>
                </a:lnTo>
                <a:lnTo>
                  <a:pt x="4538" y="0"/>
                </a:lnTo>
              </a:path>
            </a:pathLst>
          </a:custGeom>
          <a:solidFill>
            <a:schemeClr val="bg1"/>
          </a:solidFill>
          <a:ln w="12700">
            <a:solidFill>
              <a:schemeClr val="accent3"/>
            </a:solidFill>
            <a:round/>
            <a:headEnd/>
            <a:tailEnd/>
          </a:ln>
        </p:spPr>
        <p:txBody>
          <a:bodyPr lIns="108000" tIns="36000" rIns="36000" bIns="36000" anchor="ctr"/>
          <a:lstStyle/>
          <a:p>
            <a:pPr marL="216000" lvl="2" indent="-216000">
              <a:spcBef>
                <a:spcPts val="600"/>
              </a:spcBef>
              <a:buFont typeface="Univers for KPMG Light" panose="020B0403020202020204" pitchFamily="34" charset="0"/>
              <a:buChar char="—"/>
            </a:pPr>
            <a:r>
              <a:rPr lang="en-US" sz="900" b="1" dirty="0" smtClean="0">
                <a:solidFill>
                  <a:srgbClr val="000000"/>
                </a:solidFill>
              </a:rPr>
              <a:t>On-boarding </a:t>
            </a:r>
            <a:r>
              <a:rPr lang="en-US" sz="900" b="1" dirty="0">
                <a:solidFill>
                  <a:srgbClr val="000000"/>
                </a:solidFill>
              </a:rPr>
              <a:t>document </a:t>
            </a:r>
            <a:r>
              <a:rPr lang="en-US" sz="900" dirty="0">
                <a:solidFill>
                  <a:srgbClr val="000000"/>
                </a:solidFill>
              </a:rPr>
              <a:t>for the integration </a:t>
            </a:r>
            <a:r>
              <a:rPr lang="en-US" sz="900" dirty="0" smtClean="0">
                <a:solidFill>
                  <a:srgbClr val="000000"/>
                </a:solidFill>
              </a:rPr>
              <a:t>of buyer and target, setting the overall course of the integration</a:t>
            </a:r>
          </a:p>
          <a:p>
            <a:pPr marL="216000" lvl="2" indent="-216000">
              <a:spcBef>
                <a:spcPts val="600"/>
              </a:spcBef>
              <a:buFont typeface="Univers for KPMG Light" panose="020B0403020202020204" pitchFamily="34" charset="0"/>
              <a:buChar char="—"/>
            </a:pPr>
            <a:r>
              <a:rPr lang="en-US" sz="900" b="1" dirty="0" smtClean="0"/>
              <a:t>Consolidated opinion</a:t>
            </a:r>
            <a:r>
              <a:rPr lang="en-US" sz="900" dirty="0" smtClean="0"/>
              <a:t> and direction setting amongst Integration Director, top management and key decision makers</a:t>
            </a:r>
          </a:p>
          <a:p>
            <a:pPr marL="216000" lvl="2" indent="-216000">
              <a:spcBef>
                <a:spcPts val="600"/>
              </a:spcBef>
              <a:buFont typeface="Univers for KPMG Light" panose="020B0403020202020204" pitchFamily="34" charset="0"/>
              <a:buChar char="—"/>
            </a:pPr>
            <a:r>
              <a:rPr lang="en-US" sz="900" dirty="0" smtClean="0">
                <a:solidFill>
                  <a:srgbClr val="000000"/>
                </a:solidFill>
              </a:rPr>
              <a:t>Defines </a:t>
            </a:r>
            <a:r>
              <a:rPr lang="en-US" sz="900" b="1" dirty="0" smtClean="0">
                <a:solidFill>
                  <a:srgbClr val="000000"/>
                </a:solidFill>
              </a:rPr>
              <a:t>integration fundamentals, platform</a:t>
            </a:r>
            <a:r>
              <a:rPr lang="en-US" sz="900" dirty="0" smtClean="0">
                <a:solidFill>
                  <a:srgbClr val="000000"/>
                </a:solidFill>
              </a:rPr>
              <a:t> for top management alignment</a:t>
            </a:r>
          </a:p>
          <a:p>
            <a:pPr marL="216000" lvl="2" indent="-216000">
              <a:spcBef>
                <a:spcPts val="600"/>
              </a:spcBef>
              <a:buFont typeface="Univers for KPMG Light" panose="020B0403020202020204" pitchFamily="34" charset="0"/>
              <a:buChar char="—"/>
            </a:pPr>
            <a:r>
              <a:rPr lang="en-US" sz="900" b="1" dirty="0" smtClean="0">
                <a:solidFill>
                  <a:srgbClr val="000000"/>
                </a:solidFill>
              </a:rPr>
              <a:t>Guidance</a:t>
            </a:r>
            <a:r>
              <a:rPr lang="en-US" sz="900" dirty="0" smtClean="0">
                <a:solidFill>
                  <a:srgbClr val="000000"/>
                </a:solidFill>
              </a:rPr>
              <a:t> for new project members and framework for development of all further deliverables</a:t>
            </a:r>
          </a:p>
        </p:txBody>
      </p:sp>
      <p:sp>
        <p:nvSpPr>
          <p:cNvPr id="62" name="AutoShape 3"/>
          <p:cNvSpPr>
            <a:spLocks noChangeArrowheads="1"/>
          </p:cNvSpPr>
          <p:nvPr/>
        </p:nvSpPr>
        <p:spPr bwMode="auto">
          <a:xfrm>
            <a:off x="490272" y="3922577"/>
            <a:ext cx="932616" cy="2144116"/>
          </a:xfrm>
          <a:prstGeom prst="homePlate">
            <a:avLst>
              <a:gd name="adj" fmla="val 9080"/>
            </a:avLst>
          </a:prstGeom>
          <a:solidFill>
            <a:schemeClr val="accent3"/>
          </a:solidFill>
          <a:ln w="6345">
            <a:solidFill>
              <a:schemeClr val="accent3"/>
            </a:solidFill>
            <a:miter lim="800000"/>
            <a:headEnd/>
            <a:tailEnd/>
          </a:ln>
        </p:spPr>
        <p:txBody>
          <a:bodyPr lIns="61445" tIns="61445" rIns="61445" bIns="61445" anchor="ctr"/>
          <a:lstStyle/>
          <a:p>
            <a:pPr marL="0" lvl="1">
              <a:spcBef>
                <a:spcPts val="627"/>
              </a:spcBef>
            </a:pPr>
            <a:r>
              <a:rPr lang="en-US" sz="900" b="1" dirty="0" smtClean="0">
                <a:solidFill>
                  <a:srgbClr val="FFFFFF"/>
                </a:solidFill>
              </a:rPr>
              <a:t>Approach</a:t>
            </a:r>
            <a:endParaRPr lang="en-US" sz="900" b="1" dirty="0">
              <a:solidFill>
                <a:srgbClr val="FFFFFF"/>
              </a:solidFill>
            </a:endParaRPr>
          </a:p>
        </p:txBody>
      </p:sp>
      <p:sp>
        <p:nvSpPr>
          <p:cNvPr id="64" name="Freeform 5"/>
          <p:cNvSpPr>
            <a:spLocks noChangeArrowheads="1"/>
          </p:cNvSpPr>
          <p:nvPr/>
        </p:nvSpPr>
        <p:spPr bwMode="auto">
          <a:xfrm>
            <a:off x="1438128" y="3922577"/>
            <a:ext cx="2623332" cy="2144116"/>
          </a:xfrm>
          <a:custGeom>
            <a:avLst/>
            <a:gdLst>
              <a:gd name="T0" fmla="*/ 2147483647 w 4538"/>
              <a:gd name="T1" fmla="*/ 0 h 1080"/>
              <a:gd name="T2" fmla="*/ 2147483647 w 4538"/>
              <a:gd name="T3" fmla="*/ 2147483647 h 1080"/>
              <a:gd name="T4" fmla="*/ 2147483647 w 4538"/>
              <a:gd name="T5" fmla="*/ 2147483647 h 1080"/>
              <a:gd name="T6" fmla="*/ 0 w 4538"/>
              <a:gd name="T7" fmla="*/ 2147483647 h 1080"/>
              <a:gd name="T8" fmla="*/ 2147483647 w 4538"/>
              <a:gd name="T9" fmla="*/ 0 h 1080"/>
              <a:gd name="T10" fmla="*/ 0 w 4538"/>
              <a:gd name="T11" fmla="*/ 0 h 1080"/>
              <a:gd name="T12" fmla="*/ 2147483647 w 4538"/>
              <a:gd name="T13" fmla="*/ 2147483647 h 1080"/>
              <a:gd name="T14" fmla="*/ 0 w 4538"/>
              <a:gd name="T15" fmla="*/ 2147483647 h 1080"/>
              <a:gd name="T16" fmla="*/ 2147483647 w 4538"/>
              <a:gd name="T17" fmla="*/ 2147483647 h 1080"/>
              <a:gd name="T18" fmla="*/ 2147483647 w 4538"/>
              <a:gd name="T19" fmla="*/ 0 h 1080"/>
              <a:gd name="T20" fmla="*/ 17694720 60000 65536"/>
              <a:gd name="T21" fmla="*/ 0 60000 65536"/>
              <a:gd name="T22" fmla="*/ 5898240 60000 65536"/>
              <a:gd name="T23" fmla="*/ 11796480 60000 65536"/>
              <a:gd name="T24" fmla="*/ 0 60000 65536"/>
              <a:gd name="T25" fmla="*/ 0 60000 65536"/>
              <a:gd name="T26" fmla="*/ 0 60000 65536"/>
              <a:gd name="T27" fmla="*/ 0 60000 65536"/>
              <a:gd name="T28" fmla="*/ 0 60000 65536"/>
              <a:gd name="T29" fmla="*/ 0 60000 65536"/>
              <a:gd name="T30" fmla="*/ 0 w 4538"/>
              <a:gd name="T31" fmla="*/ 0 h 1080"/>
              <a:gd name="T32" fmla="*/ 4538 w 4538"/>
              <a:gd name="T33" fmla="*/ 1080 h 108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538" h="1080">
                <a:moveTo>
                  <a:pt x="4538" y="0"/>
                </a:moveTo>
                <a:lnTo>
                  <a:pt x="0" y="0"/>
                </a:lnTo>
                <a:lnTo>
                  <a:pt x="105" y="541"/>
                </a:lnTo>
                <a:lnTo>
                  <a:pt x="0" y="1080"/>
                </a:lnTo>
                <a:lnTo>
                  <a:pt x="4538" y="1080"/>
                </a:lnTo>
                <a:lnTo>
                  <a:pt x="4538" y="0"/>
                </a:lnTo>
              </a:path>
            </a:pathLst>
          </a:custGeom>
          <a:solidFill>
            <a:schemeClr val="bg1"/>
          </a:solidFill>
          <a:ln w="12700">
            <a:solidFill>
              <a:schemeClr val="accent3"/>
            </a:solidFill>
            <a:round/>
            <a:headEnd/>
            <a:tailEnd/>
          </a:ln>
        </p:spPr>
        <p:txBody>
          <a:bodyPr lIns="108000" tIns="36000" rIns="36000" bIns="36000" anchor="ctr"/>
          <a:lstStyle/>
          <a:p>
            <a:pPr marL="216000" lvl="2" indent="-216000">
              <a:spcBef>
                <a:spcPts val="600"/>
              </a:spcBef>
              <a:buFont typeface="Univers for KPMG Light" panose="020B0403020202020204" pitchFamily="34" charset="0"/>
              <a:buChar char="—"/>
            </a:pPr>
            <a:r>
              <a:rPr lang="en-US" sz="900" b="1" dirty="0" smtClean="0"/>
              <a:t>Analysis</a:t>
            </a:r>
            <a:r>
              <a:rPr lang="en-US" sz="900" dirty="0" smtClean="0"/>
              <a:t> of relevant documents </a:t>
            </a:r>
            <a:br>
              <a:rPr lang="en-US" sz="900" dirty="0" smtClean="0"/>
            </a:br>
            <a:r>
              <a:rPr lang="en-US" sz="900" dirty="0" smtClean="0"/>
              <a:t>(deal proposal, DD reports, decision memo, organization charts, …)</a:t>
            </a:r>
          </a:p>
          <a:p>
            <a:pPr marL="216000" lvl="2" indent="-216000">
              <a:spcBef>
                <a:spcPts val="600"/>
              </a:spcBef>
              <a:buFont typeface="Univers for KPMG Light" panose="020B0403020202020204" pitchFamily="34" charset="0"/>
              <a:buChar char="—"/>
            </a:pPr>
            <a:r>
              <a:rPr lang="en-US" sz="900" dirty="0" smtClean="0"/>
              <a:t>10-15 </a:t>
            </a:r>
            <a:r>
              <a:rPr lang="en-US" sz="900" b="1" dirty="0" smtClean="0"/>
              <a:t>Top Management interviews </a:t>
            </a:r>
            <a:br>
              <a:rPr lang="en-US" sz="900" b="1" dirty="0" smtClean="0"/>
            </a:br>
            <a:r>
              <a:rPr lang="en-US" sz="900" dirty="0" smtClean="0"/>
              <a:t>by KPMG experienced integration leaders (ideally with both buyer and target)</a:t>
            </a:r>
          </a:p>
          <a:p>
            <a:pPr marL="216000" lvl="2" indent="-216000">
              <a:spcBef>
                <a:spcPts val="600"/>
              </a:spcBef>
              <a:buFont typeface="Univers for KPMG Light" panose="020B0403020202020204" pitchFamily="34" charset="0"/>
              <a:buChar char="—"/>
            </a:pPr>
            <a:r>
              <a:rPr lang="en-US" sz="900" b="1" dirty="0" smtClean="0"/>
              <a:t>Corporate background </a:t>
            </a:r>
            <a:r>
              <a:rPr lang="en-US" sz="900" dirty="0" smtClean="0"/>
              <a:t>from previous integrations ("Lessons learned")</a:t>
            </a:r>
          </a:p>
        </p:txBody>
      </p:sp>
      <p:sp>
        <p:nvSpPr>
          <p:cNvPr id="68" name="TextBox 17"/>
          <p:cNvSpPr txBox="1"/>
          <p:nvPr/>
        </p:nvSpPr>
        <p:spPr>
          <a:xfrm>
            <a:off x="6831703" y="5463495"/>
            <a:ext cx="2609440" cy="453183"/>
          </a:xfrm>
          <a:prstGeom prst="rect">
            <a:avLst/>
          </a:prstGeom>
          <a:noFill/>
        </p:spPr>
        <p:txBody>
          <a:bodyPr wrap="square" lIns="108000" tIns="72000" rIns="144000" bIns="72000" rtlCol="0">
            <a:spAutoFit/>
          </a:bodyPr>
          <a:lstStyle/>
          <a:p>
            <a:pPr algn="r">
              <a:spcBef>
                <a:spcPts val="300"/>
              </a:spcBef>
            </a:pPr>
            <a:r>
              <a:rPr lang="en-US" sz="1000" b="1" dirty="0" smtClean="0">
                <a:solidFill>
                  <a:schemeClr val="bg1"/>
                </a:solidFill>
              </a:rPr>
              <a:t>Integration</a:t>
            </a:r>
            <a:br>
              <a:rPr lang="en-US" sz="1000" b="1" dirty="0" smtClean="0">
                <a:solidFill>
                  <a:schemeClr val="bg1"/>
                </a:solidFill>
              </a:rPr>
            </a:br>
            <a:r>
              <a:rPr lang="en-US" sz="1000" b="1" dirty="0" smtClean="0">
                <a:solidFill>
                  <a:schemeClr val="bg1"/>
                </a:solidFill>
              </a:rPr>
              <a:t>Approach</a:t>
            </a:r>
          </a:p>
        </p:txBody>
      </p:sp>
      <p:sp>
        <p:nvSpPr>
          <p:cNvPr id="69" name="Freeform 2"/>
          <p:cNvSpPr>
            <a:spLocks/>
          </p:cNvSpPr>
          <p:nvPr/>
        </p:nvSpPr>
        <p:spPr bwMode="auto">
          <a:xfrm>
            <a:off x="4107041" y="1694908"/>
            <a:ext cx="2657161" cy="2247306"/>
          </a:xfrm>
          <a:custGeom>
            <a:avLst/>
            <a:gdLst/>
            <a:ahLst/>
            <a:cxnLst>
              <a:cxn ang="0">
                <a:pos x="0" y="0"/>
              </a:cxn>
              <a:cxn ang="0">
                <a:pos x="1859" y="0"/>
              </a:cxn>
              <a:cxn ang="0">
                <a:pos x="1859" y="1517"/>
              </a:cxn>
              <a:cxn ang="0">
                <a:pos x="525" y="1517"/>
              </a:cxn>
              <a:cxn ang="0">
                <a:pos x="351" y="1153"/>
              </a:cxn>
              <a:cxn ang="0">
                <a:pos x="161" y="1517"/>
              </a:cxn>
              <a:cxn ang="0">
                <a:pos x="0" y="1517"/>
              </a:cxn>
              <a:cxn ang="0">
                <a:pos x="0" y="0"/>
              </a:cxn>
            </a:cxnLst>
            <a:rect l="0" t="0" r="r" b="b"/>
            <a:pathLst>
              <a:path w="1859" h="1520">
                <a:moveTo>
                  <a:pt x="0" y="0"/>
                </a:moveTo>
                <a:lnTo>
                  <a:pt x="1859" y="0"/>
                </a:lnTo>
                <a:lnTo>
                  <a:pt x="1859" y="1517"/>
                </a:lnTo>
                <a:cubicBezTo>
                  <a:pt x="1859" y="1517"/>
                  <a:pt x="835" y="1520"/>
                  <a:pt x="525" y="1517"/>
                </a:cubicBezTo>
                <a:cubicBezTo>
                  <a:pt x="484" y="1442"/>
                  <a:pt x="702" y="1153"/>
                  <a:pt x="351" y="1153"/>
                </a:cubicBezTo>
                <a:cubicBezTo>
                  <a:pt x="0" y="1153"/>
                  <a:pt x="220" y="1455"/>
                  <a:pt x="161" y="1517"/>
                </a:cubicBezTo>
                <a:cubicBezTo>
                  <a:pt x="80" y="1517"/>
                  <a:pt x="0" y="1517"/>
                  <a:pt x="0" y="1517"/>
                </a:cubicBezTo>
                <a:lnTo>
                  <a:pt x="0" y="0"/>
                </a:lnTo>
                <a:close/>
              </a:path>
            </a:pathLst>
          </a:custGeom>
          <a:solidFill>
            <a:schemeClr val="tx2"/>
          </a:solidFill>
          <a:ln w="28575" cap="flat" cmpd="sng">
            <a:solidFill>
              <a:schemeClr val="bg1"/>
            </a:solidFill>
            <a:prstDash val="solid"/>
            <a:round/>
            <a:headEnd type="none" w="med" len="med"/>
            <a:tailEnd type="none" w="med" len="med"/>
          </a:ln>
          <a:effectLst/>
        </p:spPr>
        <p:txBody>
          <a:bodyPr lIns="54000" tIns="54000" rIns="54000" bIns="0" anchor="ctr"/>
          <a:lstStyle/>
          <a:p>
            <a:endParaRPr lang="en-US" sz="900" dirty="0">
              <a:cs typeface="Arial" pitchFamily="34" charset="0"/>
            </a:endParaRPr>
          </a:p>
        </p:txBody>
      </p:sp>
      <p:sp>
        <p:nvSpPr>
          <p:cNvPr id="70" name="Freeform 3"/>
          <p:cNvSpPr>
            <a:spLocks/>
          </p:cNvSpPr>
          <p:nvPr/>
        </p:nvSpPr>
        <p:spPr bwMode="auto">
          <a:xfrm>
            <a:off x="4079422" y="3403905"/>
            <a:ext cx="2684775" cy="2681088"/>
          </a:xfrm>
          <a:custGeom>
            <a:avLst/>
            <a:gdLst/>
            <a:ahLst/>
            <a:cxnLst>
              <a:cxn ang="0">
                <a:pos x="17" y="1814"/>
              </a:cxn>
              <a:cxn ang="0">
                <a:pos x="1893" y="1814"/>
              </a:cxn>
              <a:cxn ang="0">
                <a:pos x="1893" y="359"/>
              </a:cxn>
              <a:cxn ang="0">
                <a:pos x="547" y="359"/>
              </a:cxn>
              <a:cxn ang="0">
                <a:pos x="374" y="4"/>
              </a:cxn>
              <a:cxn ang="0">
                <a:pos x="186" y="358"/>
              </a:cxn>
              <a:cxn ang="0">
                <a:pos x="20" y="362"/>
              </a:cxn>
              <a:cxn ang="0">
                <a:pos x="17" y="1814"/>
              </a:cxn>
            </a:cxnLst>
            <a:rect l="0" t="0" r="r" b="b"/>
            <a:pathLst>
              <a:path w="1893" h="1814">
                <a:moveTo>
                  <a:pt x="17" y="1814"/>
                </a:moveTo>
                <a:lnTo>
                  <a:pt x="1893" y="1814"/>
                </a:lnTo>
                <a:lnTo>
                  <a:pt x="1893" y="359"/>
                </a:lnTo>
                <a:cubicBezTo>
                  <a:pt x="1893" y="359"/>
                  <a:pt x="1220" y="359"/>
                  <a:pt x="547" y="359"/>
                </a:cubicBezTo>
                <a:cubicBezTo>
                  <a:pt x="476" y="301"/>
                  <a:pt x="748" y="8"/>
                  <a:pt x="374" y="4"/>
                </a:cubicBezTo>
                <a:cubicBezTo>
                  <a:pt x="0" y="0"/>
                  <a:pt x="245" y="298"/>
                  <a:pt x="186" y="358"/>
                </a:cubicBezTo>
                <a:lnTo>
                  <a:pt x="20" y="362"/>
                </a:lnTo>
                <a:lnTo>
                  <a:pt x="17" y="1814"/>
                </a:lnTo>
                <a:close/>
              </a:path>
            </a:pathLst>
          </a:custGeom>
          <a:solidFill>
            <a:schemeClr val="tx2"/>
          </a:solidFill>
          <a:ln w="28575" cap="flat" cmpd="sng">
            <a:solidFill>
              <a:schemeClr val="bg1"/>
            </a:solidFill>
            <a:prstDash val="solid"/>
            <a:round/>
            <a:headEnd type="none" w="med" len="med"/>
            <a:tailEnd type="none" w="med" len="med"/>
          </a:ln>
          <a:effectLst/>
        </p:spPr>
        <p:txBody>
          <a:bodyPr lIns="54000" tIns="54000" rIns="54000" bIns="0" anchor="ctr">
            <a:normAutofit/>
          </a:bodyPr>
          <a:lstStyle/>
          <a:p>
            <a:endParaRPr lang="en-US" sz="900" dirty="0">
              <a:cs typeface="Arial" pitchFamily="34" charset="0"/>
            </a:endParaRPr>
          </a:p>
        </p:txBody>
      </p:sp>
      <p:sp>
        <p:nvSpPr>
          <p:cNvPr id="71" name="Freeform 4"/>
          <p:cNvSpPr>
            <a:spLocks/>
          </p:cNvSpPr>
          <p:nvPr/>
        </p:nvSpPr>
        <p:spPr bwMode="auto">
          <a:xfrm flipH="1" flipV="1">
            <a:off x="6773403" y="1698398"/>
            <a:ext cx="2684775" cy="2684571"/>
          </a:xfrm>
          <a:custGeom>
            <a:avLst/>
            <a:gdLst/>
            <a:ahLst/>
            <a:cxnLst>
              <a:cxn ang="0">
                <a:pos x="17" y="1814"/>
              </a:cxn>
              <a:cxn ang="0">
                <a:pos x="1893" y="1814"/>
              </a:cxn>
              <a:cxn ang="0">
                <a:pos x="1893" y="359"/>
              </a:cxn>
              <a:cxn ang="0">
                <a:pos x="547" y="359"/>
              </a:cxn>
              <a:cxn ang="0">
                <a:pos x="374" y="4"/>
              </a:cxn>
              <a:cxn ang="0">
                <a:pos x="186" y="358"/>
              </a:cxn>
              <a:cxn ang="0">
                <a:pos x="20" y="362"/>
              </a:cxn>
              <a:cxn ang="0">
                <a:pos x="17" y="1814"/>
              </a:cxn>
            </a:cxnLst>
            <a:rect l="0" t="0" r="r" b="b"/>
            <a:pathLst>
              <a:path w="1893" h="1814">
                <a:moveTo>
                  <a:pt x="17" y="1814"/>
                </a:moveTo>
                <a:lnTo>
                  <a:pt x="1893" y="1814"/>
                </a:lnTo>
                <a:lnTo>
                  <a:pt x="1893" y="359"/>
                </a:lnTo>
                <a:cubicBezTo>
                  <a:pt x="1893" y="359"/>
                  <a:pt x="1220" y="359"/>
                  <a:pt x="547" y="359"/>
                </a:cubicBezTo>
                <a:cubicBezTo>
                  <a:pt x="476" y="301"/>
                  <a:pt x="748" y="8"/>
                  <a:pt x="374" y="4"/>
                </a:cubicBezTo>
                <a:cubicBezTo>
                  <a:pt x="0" y="0"/>
                  <a:pt x="245" y="298"/>
                  <a:pt x="186" y="358"/>
                </a:cubicBezTo>
                <a:lnTo>
                  <a:pt x="20" y="362"/>
                </a:lnTo>
                <a:lnTo>
                  <a:pt x="17" y="1814"/>
                </a:lnTo>
                <a:close/>
              </a:path>
            </a:pathLst>
          </a:custGeom>
          <a:solidFill>
            <a:schemeClr val="tx2"/>
          </a:solidFill>
          <a:ln w="28575" cap="flat" cmpd="sng">
            <a:solidFill>
              <a:schemeClr val="bg1"/>
            </a:solidFill>
            <a:prstDash val="solid"/>
            <a:round/>
            <a:headEnd type="none" w="med" len="med"/>
            <a:tailEnd type="none" w="med" len="med"/>
          </a:ln>
          <a:effectLst/>
        </p:spPr>
        <p:txBody>
          <a:bodyPr lIns="54000" tIns="54000" rIns="54000" bIns="0" anchor="ctr">
            <a:normAutofit/>
          </a:bodyPr>
          <a:lstStyle/>
          <a:p>
            <a:pPr algn="r"/>
            <a:endParaRPr lang="en-US" sz="900" b="1" dirty="0">
              <a:cs typeface="Arial" pitchFamily="34" charset="0"/>
            </a:endParaRPr>
          </a:p>
        </p:txBody>
      </p:sp>
      <p:sp>
        <p:nvSpPr>
          <p:cNvPr id="72" name="Freeform 6"/>
          <p:cNvSpPr>
            <a:spLocks/>
          </p:cNvSpPr>
          <p:nvPr/>
        </p:nvSpPr>
        <p:spPr bwMode="auto">
          <a:xfrm>
            <a:off x="5263797" y="2243678"/>
            <a:ext cx="2968593" cy="3383153"/>
          </a:xfrm>
          <a:custGeom>
            <a:avLst/>
            <a:gdLst/>
            <a:ahLst/>
            <a:cxnLst>
              <a:cxn ang="0">
                <a:pos x="828" y="444"/>
              </a:cxn>
              <a:cxn ang="0">
                <a:pos x="1056" y="0"/>
              </a:cxn>
              <a:cxn ang="0">
                <a:pos x="1280" y="444"/>
              </a:cxn>
              <a:cxn ang="0">
                <a:pos x="1612" y="592"/>
              </a:cxn>
              <a:cxn ang="0">
                <a:pos x="1660" y="824"/>
              </a:cxn>
              <a:cxn ang="0">
                <a:pos x="2092" y="1084"/>
              </a:cxn>
              <a:cxn ang="0">
                <a:pos x="1676" y="1384"/>
              </a:cxn>
              <a:cxn ang="0">
                <a:pos x="1600" y="1636"/>
              </a:cxn>
              <a:cxn ang="0">
                <a:pos x="1288" y="1756"/>
              </a:cxn>
              <a:cxn ang="0">
                <a:pos x="1052" y="2284"/>
              </a:cxn>
              <a:cxn ang="0">
                <a:pos x="816" y="1828"/>
              </a:cxn>
              <a:cxn ang="0">
                <a:pos x="480" y="1684"/>
              </a:cxn>
              <a:cxn ang="0">
                <a:pos x="416" y="1432"/>
              </a:cxn>
              <a:cxn ang="0">
                <a:pos x="8" y="1136"/>
              </a:cxn>
              <a:cxn ang="0">
                <a:pos x="408" y="844"/>
              </a:cxn>
              <a:cxn ang="0">
                <a:pos x="504" y="580"/>
              </a:cxn>
              <a:cxn ang="0">
                <a:pos x="828" y="444"/>
              </a:cxn>
            </a:cxnLst>
            <a:rect l="0" t="0" r="r" b="b"/>
            <a:pathLst>
              <a:path w="2092" h="2288">
                <a:moveTo>
                  <a:pt x="828" y="444"/>
                </a:moveTo>
                <a:cubicBezTo>
                  <a:pt x="872" y="364"/>
                  <a:pt x="664" y="0"/>
                  <a:pt x="1056" y="0"/>
                </a:cubicBezTo>
                <a:cubicBezTo>
                  <a:pt x="1448" y="0"/>
                  <a:pt x="1187" y="345"/>
                  <a:pt x="1280" y="444"/>
                </a:cubicBezTo>
                <a:cubicBezTo>
                  <a:pt x="1373" y="543"/>
                  <a:pt x="1549" y="529"/>
                  <a:pt x="1612" y="592"/>
                </a:cubicBezTo>
                <a:cubicBezTo>
                  <a:pt x="1675" y="655"/>
                  <a:pt x="1580" y="742"/>
                  <a:pt x="1660" y="824"/>
                </a:cubicBezTo>
                <a:cubicBezTo>
                  <a:pt x="1816" y="956"/>
                  <a:pt x="2092" y="712"/>
                  <a:pt x="2092" y="1084"/>
                </a:cubicBezTo>
                <a:cubicBezTo>
                  <a:pt x="2092" y="1456"/>
                  <a:pt x="1948" y="1312"/>
                  <a:pt x="1676" y="1384"/>
                </a:cubicBezTo>
                <a:cubicBezTo>
                  <a:pt x="1594" y="1476"/>
                  <a:pt x="1665" y="1574"/>
                  <a:pt x="1600" y="1636"/>
                </a:cubicBezTo>
                <a:cubicBezTo>
                  <a:pt x="1535" y="1698"/>
                  <a:pt x="1379" y="1648"/>
                  <a:pt x="1288" y="1756"/>
                </a:cubicBezTo>
                <a:cubicBezTo>
                  <a:pt x="1197" y="1864"/>
                  <a:pt x="1504" y="2280"/>
                  <a:pt x="1052" y="2284"/>
                </a:cubicBezTo>
                <a:cubicBezTo>
                  <a:pt x="600" y="2288"/>
                  <a:pt x="911" y="1928"/>
                  <a:pt x="816" y="1828"/>
                </a:cubicBezTo>
                <a:cubicBezTo>
                  <a:pt x="721" y="1728"/>
                  <a:pt x="547" y="1750"/>
                  <a:pt x="480" y="1684"/>
                </a:cubicBezTo>
                <a:cubicBezTo>
                  <a:pt x="413" y="1618"/>
                  <a:pt x="495" y="1523"/>
                  <a:pt x="416" y="1432"/>
                </a:cubicBezTo>
                <a:cubicBezTo>
                  <a:pt x="337" y="1341"/>
                  <a:pt x="0" y="1616"/>
                  <a:pt x="8" y="1136"/>
                </a:cubicBezTo>
                <a:cubicBezTo>
                  <a:pt x="16" y="656"/>
                  <a:pt x="325" y="937"/>
                  <a:pt x="408" y="844"/>
                </a:cubicBezTo>
                <a:cubicBezTo>
                  <a:pt x="491" y="751"/>
                  <a:pt x="434" y="647"/>
                  <a:pt x="504" y="580"/>
                </a:cubicBezTo>
                <a:cubicBezTo>
                  <a:pt x="574" y="513"/>
                  <a:pt x="748" y="536"/>
                  <a:pt x="828" y="444"/>
                </a:cubicBezTo>
                <a:close/>
              </a:path>
            </a:pathLst>
          </a:custGeom>
          <a:solidFill>
            <a:schemeClr val="accent1"/>
          </a:solidFill>
          <a:ln w="28575" cap="flat" cmpd="sng">
            <a:solidFill>
              <a:schemeClr val="bg1"/>
            </a:solidFill>
            <a:prstDash val="solid"/>
            <a:round/>
            <a:headEnd type="none" w="med" len="med"/>
            <a:tailEnd type="none" w="med" len="med"/>
          </a:ln>
          <a:effectLst/>
        </p:spPr>
        <p:txBody>
          <a:bodyPr lIns="54000" tIns="54000" rIns="54000" bIns="0" anchor="ctr">
            <a:normAutofit/>
          </a:bodyPr>
          <a:lstStyle/>
          <a:p>
            <a:pPr algn="ctr"/>
            <a:r>
              <a:rPr lang="en-US" sz="1000" b="1" dirty="0" smtClean="0">
                <a:solidFill>
                  <a:schemeClr val="bg1"/>
                </a:solidFill>
                <a:cs typeface="Arial" pitchFamily="34" charset="0"/>
              </a:rPr>
              <a:t>Deal Background</a:t>
            </a:r>
            <a:endParaRPr lang="en-US" sz="1000" b="1" dirty="0" smtClean="0">
              <a:solidFill>
                <a:schemeClr val="bg1"/>
              </a:solidFill>
            </a:endParaRPr>
          </a:p>
          <a:p>
            <a:pPr algn="ctr"/>
            <a:r>
              <a:rPr lang="en-US" sz="1000" b="1" dirty="0" smtClean="0">
                <a:solidFill>
                  <a:schemeClr val="bg1"/>
                </a:solidFill>
              </a:rPr>
              <a:t> </a:t>
            </a:r>
            <a:endParaRPr lang="en-US" sz="1000" b="1" dirty="0">
              <a:solidFill>
                <a:schemeClr val="bg1"/>
              </a:solidFill>
            </a:endParaRPr>
          </a:p>
        </p:txBody>
      </p:sp>
      <p:sp>
        <p:nvSpPr>
          <p:cNvPr id="73" name="TextBox 19"/>
          <p:cNvSpPr txBox="1"/>
          <p:nvPr/>
        </p:nvSpPr>
        <p:spPr>
          <a:xfrm>
            <a:off x="6848738" y="1843163"/>
            <a:ext cx="2609440" cy="645543"/>
          </a:xfrm>
          <a:prstGeom prst="rect">
            <a:avLst/>
          </a:prstGeom>
          <a:noFill/>
        </p:spPr>
        <p:txBody>
          <a:bodyPr wrap="square" lIns="108000" tIns="72000" rIns="144000" bIns="72000" rtlCol="0">
            <a:spAutoFit/>
          </a:bodyPr>
          <a:lstStyle/>
          <a:p>
            <a:pPr algn="r">
              <a:spcBef>
                <a:spcPts val="300"/>
              </a:spcBef>
            </a:pPr>
            <a:r>
              <a:rPr lang="en-US" sz="1000" b="1" dirty="0" smtClean="0">
                <a:solidFill>
                  <a:schemeClr val="bg1"/>
                </a:solidFill>
              </a:rPr>
              <a:t>Integration</a:t>
            </a:r>
            <a:br>
              <a:rPr lang="en-US" sz="1000" b="1" dirty="0" smtClean="0">
                <a:solidFill>
                  <a:schemeClr val="bg1"/>
                </a:solidFill>
              </a:rPr>
            </a:br>
            <a:r>
              <a:rPr lang="en-US" sz="1000" b="1" dirty="0" smtClean="0">
                <a:solidFill>
                  <a:schemeClr val="bg1"/>
                </a:solidFill>
              </a:rPr>
              <a:t>Principles</a:t>
            </a:r>
            <a:endParaRPr lang="en-US" sz="1000" dirty="0" smtClean="0">
              <a:solidFill>
                <a:schemeClr val="bg1"/>
              </a:solidFill>
            </a:endParaRPr>
          </a:p>
          <a:p>
            <a:pPr algn="r">
              <a:spcBef>
                <a:spcPts val="300"/>
              </a:spcBef>
            </a:pPr>
            <a:r>
              <a:rPr lang="en-US" sz="1000" dirty="0" smtClean="0">
                <a:solidFill>
                  <a:schemeClr val="bg1"/>
                </a:solidFill>
              </a:rPr>
              <a:t> </a:t>
            </a:r>
          </a:p>
        </p:txBody>
      </p:sp>
      <p:sp>
        <p:nvSpPr>
          <p:cNvPr id="74" name="TextBox 20"/>
          <p:cNvSpPr txBox="1"/>
          <p:nvPr/>
        </p:nvSpPr>
        <p:spPr>
          <a:xfrm>
            <a:off x="4118319" y="5463495"/>
            <a:ext cx="2609440" cy="453183"/>
          </a:xfrm>
          <a:prstGeom prst="rect">
            <a:avLst/>
          </a:prstGeom>
          <a:noFill/>
        </p:spPr>
        <p:txBody>
          <a:bodyPr wrap="square" lIns="108000" tIns="72000" rIns="144000" bIns="72000" rtlCol="0">
            <a:spAutoFit/>
          </a:bodyPr>
          <a:lstStyle/>
          <a:p>
            <a:pPr>
              <a:spcBef>
                <a:spcPts val="300"/>
              </a:spcBef>
            </a:pPr>
            <a:r>
              <a:rPr lang="en-US" sz="1000" b="1" dirty="0" smtClean="0">
                <a:solidFill>
                  <a:schemeClr val="bg1"/>
                </a:solidFill>
              </a:rPr>
              <a:t>Integration</a:t>
            </a:r>
            <a:br>
              <a:rPr lang="en-US" sz="1000" b="1" dirty="0" smtClean="0">
                <a:solidFill>
                  <a:schemeClr val="bg1"/>
                </a:solidFill>
              </a:rPr>
            </a:br>
            <a:r>
              <a:rPr lang="en-US" sz="1000" b="1" dirty="0" smtClean="0">
                <a:solidFill>
                  <a:schemeClr val="bg1"/>
                </a:solidFill>
              </a:rPr>
              <a:t>Hotspots</a:t>
            </a:r>
          </a:p>
        </p:txBody>
      </p:sp>
      <p:sp>
        <p:nvSpPr>
          <p:cNvPr id="75" name="TextBox 21"/>
          <p:cNvSpPr txBox="1"/>
          <p:nvPr/>
        </p:nvSpPr>
        <p:spPr>
          <a:xfrm>
            <a:off x="4120114" y="1843163"/>
            <a:ext cx="2609440" cy="1364497"/>
          </a:xfrm>
          <a:prstGeom prst="rect">
            <a:avLst/>
          </a:prstGeom>
          <a:noFill/>
        </p:spPr>
        <p:txBody>
          <a:bodyPr wrap="square" lIns="108000" tIns="72000" rIns="144000" bIns="72000" rtlCol="0">
            <a:normAutofit/>
          </a:bodyPr>
          <a:lstStyle/>
          <a:p>
            <a:pPr>
              <a:spcBef>
                <a:spcPts val="300"/>
              </a:spcBef>
            </a:pPr>
            <a:r>
              <a:rPr lang="en-US" sz="1000" b="1" dirty="0" smtClean="0">
                <a:solidFill>
                  <a:schemeClr val="bg1"/>
                </a:solidFill>
              </a:rPr>
              <a:t>Target Operating</a:t>
            </a:r>
            <a:br>
              <a:rPr lang="en-US" sz="1000" b="1" dirty="0" smtClean="0">
                <a:solidFill>
                  <a:schemeClr val="bg1"/>
                </a:solidFill>
              </a:rPr>
            </a:br>
            <a:r>
              <a:rPr lang="en-US" sz="1000" b="1" dirty="0" smtClean="0">
                <a:solidFill>
                  <a:schemeClr val="bg1"/>
                </a:solidFill>
              </a:rPr>
              <a:t>Model</a:t>
            </a:r>
          </a:p>
          <a:p>
            <a:pPr marL="0" lvl="3">
              <a:spcBef>
                <a:spcPts val="300"/>
              </a:spcBef>
            </a:pPr>
            <a:endParaRPr lang="en-US" sz="1000" b="1" dirty="0" smtClean="0">
              <a:solidFill>
                <a:schemeClr val="bg1"/>
              </a:solidFill>
            </a:endParaRPr>
          </a:p>
          <a:p>
            <a:pPr>
              <a:spcBef>
                <a:spcPts val="300"/>
              </a:spcBef>
            </a:pPr>
            <a:endParaRPr lang="en-US" sz="1000" b="1" dirty="0" smtClean="0">
              <a:solidFill>
                <a:schemeClr val="bg1"/>
              </a:solidFill>
            </a:endParaRPr>
          </a:p>
        </p:txBody>
      </p:sp>
      <p:grpSp>
        <p:nvGrpSpPr>
          <p:cNvPr id="76" name="Gruppieren 75"/>
          <p:cNvGrpSpPr/>
          <p:nvPr/>
        </p:nvGrpSpPr>
        <p:grpSpPr>
          <a:xfrm>
            <a:off x="488950" y="1422400"/>
            <a:ext cx="8928100" cy="252000"/>
            <a:chOff x="272480" y="1196752"/>
            <a:chExt cx="9360470" cy="432048"/>
          </a:xfrm>
        </p:grpSpPr>
        <p:sp>
          <p:nvSpPr>
            <p:cNvPr id="77" name="Textfeld 23"/>
            <p:cNvSpPr txBox="1"/>
            <p:nvPr/>
          </p:nvSpPr>
          <p:spPr>
            <a:xfrm>
              <a:off x="272480" y="1196752"/>
              <a:ext cx="187946"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endParaRPr lang="en-US" sz="1200" i="1" dirty="0" smtClean="0">
                <a:solidFill>
                  <a:schemeClr val="bg1"/>
                </a:solidFill>
                <a:latin typeface="KPMG Light" panose="020B0403030202040204" pitchFamily="34" charset="0"/>
                <a:cs typeface="Arial" pitchFamily="34" charset="0"/>
              </a:endParaRPr>
            </a:p>
          </p:txBody>
        </p:sp>
        <p:sp>
          <p:nvSpPr>
            <p:cNvPr id="78" name="Textfeld 23"/>
            <p:cNvSpPr txBox="1"/>
            <p:nvPr/>
          </p:nvSpPr>
          <p:spPr>
            <a:xfrm>
              <a:off x="460426" y="1196752"/>
              <a:ext cx="9172524" cy="432048"/>
            </a:xfrm>
            <a:prstGeom prst="rect">
              <a:avLst/>
            </a:prstGeom>
            <a:solidFill>
              <a:schemeClr val="tx2"/>
            </a:solidFill>
            <a:ln w="6350">
              <a:noFill/>
            </a:ln>
          </p:spPr>
          <p:txBody>
            <a:bodyPr wrap="square" lIns="54000" tIns="54000" rIns="54000" bIns="54000" rtlCol="0" anchor="ctr">
              <a:noAutofit/>
            </a:bodyPr>
            <a:lstStyle/>
            <a:p>
              <a:pPr lvl="0" defTabSz="762000">
                <a:lnSpc>
                  <a:spcPct val="95000"/>
                </a:lnSpc>
                <a:spcBef>
                  <a:spcPct val="60000"/>
                </a:spcBef>
                <a:buClr>
                  <a:srgbClr val="000066"/>
                </a:buClr>
              </a:pPr>
              <a:r>
                <a:rPr lang="en-US" sz="900" b="1" dirty="0" smtClean="0">
                  <a:solidFill>
                    <a:schemeClr val="bg1"/>
                  </a:solidFill>
                </a:rPr>
                <a:t>INTEGRATION BLUEPRINT</a:t>
              </a:r>
              <a:endParaRPr lang="en-US" sz="900" b="1" dirty="0">
                <a:solidFill>
                  <a:schemeClr val="bg1"/>
                </a:solidFill>
              </a:endParaRPr>
            </a:p>
          </p:txBody>
        </p:sp>
      </p:grpSp>
    </p:spTree>
    <p:extLst>
      <p:ext uri="{BB962C8B-B14F-4D97-AF65-F5344CB8AC3E}">
        <p14:creationId xmlns:p14="http://schemas.microsoft.com/office/powerpoint/2010/main" val="1218715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Integration Blueprint</a:t>
            </a:r>
            <a:endParaRPr lang="en-US" dirty="0"/>
          </a:p>
        </p:txBody>
      </p:sp>
      <p:sp>
        <p:nvSpPr>
          <p:cNvPr id="4" name="Titel 3"/>
          <p:cNvSpPr>
            <a:spLocks noGrp="1"/>
          </p:cNvSpPr>
          <p:nvPr>
            <p:ph type="title"/>
          </p:nvPr>
        </p:nvSpPr>
        <p:spPr/>
        <p:txBody>
          <a:bodyPr/>
          <a:lstStyle/>
          <a:p>
            <a:r>
              <a:rPr lang="en-US" dirty="0" smtClean="0"/>
              <a:t>Overview (6/7) – Blueprint elements </a:t>
            </a:r>
            <a:endParaRPr lang="en-US" dirty="0"/>
          </a:p>
        </p:txBody>
      </p:sp>
      <p:sp>
        <p:nvSpPr>
          <p:cNvPr id="52" name="Trapezoid 51"/>
          <p:cNvSpPr/>
          <p:nvPr/>
        </p:nvSpPr>
        <p:spPr>
          <a:xfrm rot="16200000">
            <a:off x="-569109" y="2678598"/>
            <a:ext cx="4590079" cy="2095500"/>
          </a:xfrm>
          <a:prstGeom prst="trapezoid">
            <a:avLst>
              <a:gd name="adj" fmla="val 116969"/>
            </a:avLst>
          </a:prstGeom>
          <a:solidFill>
            <a:schemeClr val="accent1"/>
          </a:solidFill>
          <a:ln w="9525">
            <a:noFill/>
            <a:miter lim="800000"/>
            <a:headEnd/>
            <a:tailEnd/>
          </a:ln>
        </p:spPr>
        <p:txBody>
          <a:bodyPr lIns="53973" tIns="53973" rIns="53973" bIns="53973" anchor="ctr" anchorCtr="0"/>
          <a:lstStyle/>
          <a:p>
            <a:pPr indent="-177711">
              <a:lnSpc>
                <a:spcPct val="95000"/>
              </a:lnSpc>
              <a:spcBef>
                <a:spcPts val="400"/>
              </a:spcBef>
              <a:buClr>
                <a:srgbClr val="97989A"/>
              </a:buClr>
              <a:buSzPct val="100000"/>
            </a:pPr>
            <a:endParaRPr lang="en-US" sz="900" b="1" dirty="0" smtClean="0">
              <a:latin typeface="Arial"/>
            </a:endParaRPr>
          </a:p>
        </p:txBody>
      </p:sp>
      <p:sp>
        <p:nvSpPr>
          <p:cNvPr id="53" name="Flowchart: Process 14"/>
          <p:cNvSpPr/>
          <p:nvPr/>
        </p:nvSpPr>
        <p:spPr bwMode="auto">
          <a:xfrm>
            <a:off x="2772282" y="1431309"/>
            <a:ext cx="6644768" cy="4590080"/>
          </a:xfrm>
          <a:prstGeom prst="flowChartProcess">
            <a:avLst/>
          </a:prstGeom>
          <a:solidFill>
            <a:schemeClr val="accent1"/>
          </a:solidFill>
          <a:ln w="9525">
            <a:noFill/>
            <a:miter lim="800000"/>
            <a:headEnd/>
            <a:tailEnd/>
          </a:ln>
        </p:spPr>
        <p:txBody>
          <a:bodyPr lIns="53973" tIns="53973" rIns="53973" bIns="53973" anchor="ctr" anchorCtr="0"/>
          <a:lstStyle/>
          <a:p>
            <a:pPr indent="-177711">
              <a:lnSpc>
                <a:spcPct val="95000"/>
              </a:lnSpc>
              <a:spcBef>
                <a:spcPts val="400"/>
              </a:spcBef>
              <a:buClr>
                <a:srgbClr val="97989A"/>
              </a:buClr>
              <a:buSzPct val="100000"/>
            </a:pPr>
            <a:endParaRPr lang="en-US" sz="900" b="1" dirty="0" smtClean="0">
              <a:latin typeface="Arial"/>
            </a:endParaRPr>
          </a:p>
        </p:txBody>
      </p:sp>
      <p:sp>
        <p:nvSpPr>
          <p:cNvPr id="54" name="Rectangle 55"/>
          <p:cNvSpPr>
            <a:spLocks noChangeArrowheads="1"/>
          </p:cNvSpPr>
          <p:nvPr/>
        </p:nvSpPr>
        <p:spPr bwMode="gray">
          <a:xfrm>
            <a:off x="3050931" y="1516174"/>
            <a:ext cx="1667626" cy="792000"/>
          </a:xfrm>
          <a:prstGeom prst="rect">
            <a:avLst/>
          </a:prstGeom>
          <a:solidFill>
            <a:schemeClr val="tx2"/>
          </a:solidFill>
          <a:ln w="19050">
            <a:noFill/>
            <a:miter lim="800000"/>
            <a:headEnd/>
            <a:tailEnd/>
          </a:ln>
        </p:spPr>
        <p:txBody>
          <a:bodyPr wrap="none" lIns="63469" tIns="0" rIns="64768" bIns="0" anchor="ctr"/>
          <a:lstStyle/>
          <a:p>
            <a:pPr algn="ctr" eaLnBrk="0" hangingPunct="0">
              <a:buSzPct val="120000"/>
              <a:defRPr/>
            </a:pPr>
            <a:r>
              <a:rPr lang="en-US" sz="900" b="1" kern="0" dirty="0" smtClean="0">
                <a:solidFill>
                  <a:srgbClr val="FFFFFF"/>
                </a:solidFill>
                <a:latin typeface="Arial"/>
              </a:rPr>
              <a:t>Deal Background</a:t>
            </a:r>
            <a:endParaRPr lang="en-US" sz="900" b="1" kern="0" dirty="0">
              <a:solidFill>
                <a:srgbClr val="FFFFFF"/>
              </a:solidFill>
              <a:latin typeface="Arial"/>
            </a:endParaRPr>
          </a:p>
        </p:txBody>
      </p:sp>
      <p:sp>
        <p:nvSpPr>
          <p:cNvPr id="57" name="Rectangle 55"/>
          <p:cNvSpPr>
            <a:spLocks noChangeArrowheads="1"/>
          </p:cNvSpPr>
          <p:nvPr/>
        </p:nvSpPr>
        <p:spPr bwMode="gray">
          <a:xfrm>
            <a:off x="3050931" y="2425274"/>
            <a:ext cx="1667626" cy="792000"/>
          </a:xfrm>
          <a:prstGeom prst="rect">
            <a:avLst/>
          </a:prstGeom>
          <a:solidFill>
            <a:schemeClr val="tx2"/>
          </a:solidFill>
          <a:ln w="19050">
            <a:noFill/>
            <a:miter lim="800000"/>
            <a:headEnd/>
            <a:tailEnd/>
          </a:ln>
        </p:spPr>
        <p:txBody>
          <a:bodyPr wrap="none" lIns="63469" tIns="0" rIns="64768" bIns="0" anchor="ctr"/>
          <a:lstStyle/>
          <a:p>
            <a:pPr algn="ctr" eaLnBrk="0" hangingPunct="0">
              <a:buSzPct val="120000"/>
              <a:defRPr/>
            </a:pPr>
            <a:r>
              <a:rPr lang="en-US" sz="900" b="1" kern="0" dirty="0" smtClean="0">
                <a:solidFill>
                  <a:srgbClr val="FFFFFF"/>
                </a:solidFill>
                <a:latin typeface="Arial"/>
              </a:rPr>
              <a:t>Target Operating Model</a:t>
            </a:r>
            <a:endParaRPr lang="en-US" sz="900" b="1" kern="0" dirty="0">
              <a:solidFill>
                <a:srgbClr val="FFFFFF"/>
              </a:solidFill>
              <a:latin typeface="Arial"/>
            </a:endParaRPr>
          </a:p>
        </p:txBody>
      </p:sp>
      <p:sp>
        <p:nvSpPr>
          <p:cNvPr id="58" name="Rectangle 55"/>
          <p:cNvSpPr>
            <a:spLocks noChangeArrowheads="1"/>
          </p:cNvSpPr>
          <p:nvPr/>
        </p:nvSpPr>
        <p:spPr bwMode="gray">
          <a:xfrm>
            <a:off x="3050931" y="3343167"/>
            <a:ext cx="1667626" cy="792000"/>
          </a:xfrm>
          <a:prstGeom prst="rect">
            <a:avLst/>
          </a:prstGeom>
          <a:solidFill>
            <a:schemeClr val="tx2"/>
          </a:solidFill>
          <a:ln w="19050">
            <a:noFill/>
            <a:miter lim="800000"/>
            <a:headEnd/>
            <a:tailEnd/>
          </a:ln>
        </p:spPr>
        <p:txBody>
          <a:bodyPr wrap="none" lIns="63469" tIns="0" rIns="64768" bIns="0" anchor="ctr"/>
          <a:lstStyle/>
          <a:p>
            <a:pPr algn="ctr" eaLnBrk="0" hangingPunct="0">
              <a:buSzPct val="120000"/>
              <a:defRPr/>
            </a:pPr>
            <a:r>
              <a:rPr lang="en-US" sz="900" b="1" kern="0" dirty="0" smtClean="0">
                <a:solidFill>
                  <a:srgbClr val="FFFFFF"/>
                </a:solidFill>
              </a:rPr>
              <a:t>Integration Principles</a:t>
            </a:r>
            <a:endParaRPr lang="en-US" sz="900" b="1" kern="0" dirty="0">
              <a:solidFill>
                <a:srgbClr val="FFFFFF"/>
              </a:solidFill>
              <a:latin typeface="Arial"/>
            </a:endParaRPr>
          </a:p>
        </p:txBody>
      </p:sp>
      <p:sp>
        <p:nvSpPr>
          <p:cNvPr id="59" name="Rectangle 55"/>
          <p:cNvSpPr>
            <a:spLocks noChangeArrowheads="1"/>
          </p:cNvSpPr>
          <p:nvPr/>
        </p:nvSpPr>
        <p:spPr bwMode="gray">
          <a:xfrm>
            <a:off x="3050931" y="4252268"/>
            <a:ext cx="1667626" cy="792000"/>
          </a:xfrm>
          <a:prstGeom prst="rect">
            <a:avLst/>
          </a:prstGeom>
          <a:solidFill>
            <a:schemeClr val="tx2"/>
          </a:solidFill>
          <a:ln w="19050">
            <a:noFill/>
            <a:miter lim="800000"/>
            <a:headEnd/>
            <a:tailEnd/>
          </a:ln>
        </p:spPr>
        <p:txBody>
          <a:bodyPr wrap="none" lIns="63469" tIns="0" rIns="64768" bIns="0" anchor="ctr"/>
          <a:lstStyle/>
          <a:p>
            <a:pPr algn="ctr" eaLnBrk="0" hangingPunct="0">
              <a:buSzPct val="120000"/>
              <a:defRPr/>
            </a:pPr>
            <a:r>
              <a:rPr lang="en-US" sz="900" b="1" kern="0" dirty="0" smtClean="0">
                <a:solidFill>
                  <a:srgbClr val="FFFFFF"/>
                </a:solidFill>
              </a:rPr>
              <a:t>Integration Hotspots</a:t>
            </a:r>
            <a:endParaRPr lang="en-US" sz="900" b="1" kern="0" dirty="0">
              <a:solidFill>
                <a:srgbClr val="FFFFFF"/>
              </a:solidFill>
              <a:latin typeface="Arial"/>
            </a:endParaRPr>
          </a:p>
        </p:txBody>
      </p:sp>
      <p:sp>
        <p:nvSpPr>
          <p:cNvPr id="60" name="Rectangle 55"/>
          <p:cNvSpPr>
            <a:spLocks noChangeArrowheads="1"/>
          </p:cNvSpPr>
          <p:nvPr/>
        </p:nvSpPr>
        <p:spPr bwMode="gray">
          <a:xfrm>
            <a:off x="3050931" y="5152577"/>
            <a:ext cx="1667626" cy="792000"/>
          </a:xfrm>
          <a:prstGeom prst="rect">
            <a:avLst/>
          </a:prstGeom>
          <a:solidFill>
            <a:schemeClr val="tx2"/>
          </a:solidFill>
          <a:ln w="19050">
            <a:noFill/>
            <a:miter lim="800000"/>
            <a:headEnd/>
            <a:tailEnd/>
          </a:ln>
        </p:spPr>
        <p:txBody>
          <a:bodyPr wrap="none" lIns="63469" tIns="0" rIns="64768" bIns="0" anchor="ctr"/>
          <a:lstStyle/>
          <a:p>
            <a:pPr algn="ctr" eaLnBrk="0" hangingPunct="0">
              <a:buSzPct val="120000"/>
              <a:defRPr/>
            </a:pPr>
            <a:r>
              <a:rPr lang="en-US" sz="900" b="1" kern="0" dirty="0" smtClean="0">
                <a:solidFill>
                  <a:srgbClr val="FFFFFF"/>
                </a:solidFill>
              </a:rPr>
              <a:t>Integration Approach</a:t>
            </a:r>
          </a:p>
        </p:txBody>
      </p:sp>
      <p:sp>
        <p:nvSpPr>
          <p:cNvPr id="61" name="Rechteck 60"/>
          <p:cNvSpPr>
            <a:spLocks/>
          </p:cNvSpPr>
          <p:nvPr/>
        </p:nvSpPr>
        <p:spPr>
          <a:xfrm>
            <a:off x="4838699" y="1516174"/>
            <a:ext cx="4472355" cy="79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394" tIns="45697" rIns="91394" bIns="45697" rtlCol="0" anchor="ctr"/>
          <a:lstStyle/>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dirty="0" smtClean="0">
                <a:solidFill>
                  <a:srgbClr val="000000"/>
                </a:solidFill>
              </a:rPr>
              <a:t>Strategy and deal rationale (regional/content expansion)</a:t>
            </a:r>
          </a:p>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b="1" dirty="0" smtClean="0">
                <a:solidFill>
                  <a:srgbClr val="000000"/>
                </a:solidFill>
              </a:rPr>
              <a:t>Company overviews</a:t>
            </a:r>
            <a:r>
              <a:rPr lang="en-US" sz="900" dirty="0" smtClean="0">
                <a:solidFill>
                  <a:srgbClr val="000000"/>
                </a:solidFill>
              </a:rPr>
              <a:t>/introductions: organization, product portfolio, markets and customers</a:t>
            </a:r>
          </a:p>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b="1" dirty="0" smtClean="0">
                <a:solidFill>
                  <a:srgbClr val="000000"/>
                </a:solidFill>
              </a:rPr>
              <a:t>Objectives</a:t>
            </a:r>
            <a:r>
              <a:rPr lang="en-US" sz="900" dirty="0" smtClean="0">
                <a:solidFill>
                  <a:srgbClr val="000000"/>
                </a:solidFill>
              </a:rPr>
              <a:t>: financial and synergy targets, non-financial objectives</a:t>
            </a:r>
          </a:p>
        </p:txBody>
      </p:sp>
      <p:sp>
        <p:nvSpPr>
          <p:cNvPr id="63" name="Rechteck 62"/>
          <p:cNvSpPr>
            <a:spLocks/>
          </p:cNvSpPr>
          <p:nvPr/>
        </p:nvSpPr>
        <p:spPr>
          <a:xfrm>
            <a:off x="4838699" y="2425274"/>
            <a:ext cx="4472355" cy="79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394" tIns="45697" rIns="91394" bIns="45697" rtlCol="0" anchor="ctr"/>
          <a:lstStyle/>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b="1" dirty="0" smtClean="0">
                <a:solidFill>
                  <a:srgbClr val="000000"/>
                </a:solidFill>
              </a:rPr>
              <a:t>Organization design</a:t>
            </a:r>
            <a:r>
              <a:rPr lang="en-US" sz="900" dirty="0" smtClean="0">
                <a:solidFill>
                  <a:srgbClr val="000000"/>
                </a:solidFill>
              </a:rPr>
              <a:t> principles: customer vs. product-driven, </a:t>
            </a:r>
            <a:br>
              <a:rPr lang="en-US" sz="900" dirty="0" smtClean="0">
                <a:solidFill>
                  <a:srgbClr val="000000"/>
                </a:solidFill>
              </a:rPr>
            </a:br>
            <a:r>
              <a:rPr lang="en-US" sz="900" dirty="0" smtClean="0">
                <a:solidFill>
                  <a:srgbClr val="000000"/>
                </a:solidFill>
              </a:rPr>
              <a:t>span of control, etc. ("</a:t>
            </a:r>
            <a:r>
              <a:rPr lang="en-US" sz="900" b="1" dirty="0" smtClean="0">
                <a:solidFill>
                  <a:srgbClr val="000000"/>
                </a:solidFill>
              </a:rPr>
              <a:t>future proof set-up</a:t>
            </a:r>
            <a:r>
              <a:rPr lang="en-US" sz="900" dirty="0" smtClean="0">
                <a:solidFill>
                  <a:srgbClr val="000000"/>
                </a:solidFill>
              </a:rPr>
              <a:t>")</a:t>
            </a:r>
          </a:p>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dirty="0" smtClean="0">
                <a:solidFill>
                  <a:srgbClr val="000000"/>
                </a:solidFill>
              </a:rPr>
              <a:t>High level target organization chart ("</a:t>
            </a:r>
            <a:r>
              <a:rPr lang="en-US" sz="900" b="1" dirty="0" smtClean="0">
                <a:solidFill>
                  <a:srgbClr val="000000"/>
                </a:solidFill>
              </a:rPr>
              <a:t>boxes only</a:t>
            </a:r>
            <a:r>
              <a:rPr lang="en-US" sz="900" dirty="0" smtClean="0">
                <a:solidFill>
                  <a:srgbClr val="000000"/>
                </a:solidFill>
              </a:rPr>
              <a:t>")</a:t>
            </a:r>
          </a:p>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dirty="0" smtClean="0">
                <a:solidFill>
                  <a:srgbClr val="000000"/>
                </a:solidFill>
              </a:rPr>
              <a:t>Leadership nomination approach ("</a:t>
            </a:r>
            <a:r>
              <a:rPr lang="en-US" sz="900" b="1" dirty="0" smtClean="0">
                <a:solidFill>
                  <a:srgbClr val="000000"/>
                </a:solidFill>
              </a:rPr>
              <a:t>names to boxes</a:t>
            </a:r>
            <a:r>
              <a:rPr lang="en-US" sz="900" dirty="0" smtClean="0">
                <a:solidFill>
                  <a:srgbClr val="000000"/>
                </a:solidFill>
              </a:rPr>
              <a:t>")</a:t>
            </a:r>
          </a:p>
        </p:txBody>
      </p:sp>
      <p:sp>
        <p:nvSpPr>
          <p:cNvPr id="65" name="Rechteck 64"/>
          <p:cNvSpPr>
            <a:spLocks/>
          </p:cNvSpPr>
          <p:nvPr/>
        </p:nvSpPr>
        <p:spPr>
          <a:xfrm>
            <a:off x="4838699" y="3343167"/>
            <a:ext cx="4472355" cy="79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394" tIns="45697" rIns="91394" bIns="45697" rtlCol="0" anchor="ctr"/>
          <a:lstStyle/>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dirty="0" smtClean="0">
                <a:solidFill>
                  <a:srgbClr val="000000"/>
                </a:solidFill>
              </a:rPr>
              <a:t>Integration and operating principles (define </a:t>
            </a:r>
            <a:r>
              <a:rPr lang="en-US" sz="900" b="1" dirty="0" smtClean="0">
                <a:solidFill>
                  <a:schemeClr val="tx1"/>
                </a:solidFill>
              </a:rPr>
              <a:t>borderlines</a:t>
            </a:r>
            <a:r>
              <a:rPr lang="en-US" sz="900" dirty="0" smtClean="0">
                <a:solidFill>
                  <a:schemeClr val="tx1"/>
                </a:solidFill>
              </a:rPr>
              <a:t> for integration work, </a:t>
            </a:r>
            <a:r>
              <a:rPr lang="en-US" sz="900" b="1" dirty="0" smtClean="0">
                <a:solidFill>
                  <a:schemeClr val="tx1"/>
                </a:solidFill>
              </a:rPr>
              <a:t>decision criteria</a:t>
            </a:r>
            <a:r>
              <a:rPr lang="en-US" sz="900" dirty="0" smtClean="0">
                <a:solidFill>
                  <a:schemeClr val="tx1"/>
                </a:solidFill>
              </a:rPr>
              <a:t>, </a:t>
            </a:r>
            <a:r>
              <a:rPr lang="en-US" sz="900" b="1" dirty="0" smtClean="0">
                <a:solidFill>
                  <a:schemeClr val="tx1"/>
                </a:solidFill>
              </a:rPr>
              <a:t>integration depth</a:t>
            </a:r>
            <a:r>
              <a:rPr lang="en-US" sz="900" dirty="0" smtClean="0">
                <a:solidFill>
                  <a:schemeClr val="tx1"/>
                </a:solidFill>
              </a:rPr>
              <a:t> per function</a:t>
            </a:r>
            <a:r>
              <a:rPr lang="en-US" sz="900" dirty="0" smtClean="0">
                <a:solidFill>
                  <a:srgbClr val="000000"/>
                </a:solidFill>
              </a:rPr>
              <a:t>)</a:t>
            </a:r>
          </a:p>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dirty="0" smtClean="0">
                <a:solidFill>
                  <a:srgbClr val="000000"/>
                </a:solidFill>
              </a:rPr>
              <a:t>Stakeholder matrix and </a:t>
            </a:r>
            <a:r>
              <a:rPr lang="en-US" sz="900" b="1" dirty="0" smtClean="0">
                <a:solidFill>
                  <a:srgbClr val="000000"/>
                </a:solidFill>
              </a:rPr>
              <a:t>communication roadmap</a:t>
            </a:r>
            <a:r>
              <a:rPr lang="en-US" sz="900" dirty="0" smtClean="0">
                <a:solidFill>
                  <a:srgbClr val="000000"/>
                </a:solidFill>
              </a:rPr>
              <a:t> (draft)</a:t>
            </a:r>
          </a:p>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dirty="0" smtClean="0">
                <a:solidFill>
                  <a:srgbClr val="000000"/>
                </a:solidFill>
              </a:rPr>
              <a:t>Integration roadmap (achievements after </a:t>
            </a:r>
            <a:r>
              <a:rPr lang="en-US" sz="900" b="1" dirty="0" smtClean="0">
                <a:solidFill>
                  <a:srgbClr val="000000"/>
                </a:solidFill>
              </a:rPr>
              <a:t>+30 .. 60 .. 100 .. 300 days</a:t>
            </a:r>
            <a:r>
              <a:rPr lang="en-US" sz="900" dirty="0" smtClean="0">
                <a:solidFill>
                  <a:srgbClr val="000000"/>
                </a:solidFill>
              </a:rPr>
              <a:t>)</a:t>
            </a:r>
          </a:p>
        </p:txBody>
      </p:sp>
      <p:sp>
        <p:nvSpPr>
          <p:cNvPr id="66" name="Rechteck 65"/>
          <p:cNvSpPr>
            <a:spLocks/>
          </p:cNvSpPr>
          <p:nvPr/>
        </p:nvSpPr>
        <p:spPr>
          <a:xfrm>
            <a:off x="4838699" y="5152577"/>
            <a:ext cx="4472355" cy="79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394" tIns="45697" rIns="91394" bIns="45697" rtlCol="0" anchor="ctr"/>
          <a:lstStyle/>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dirty="0" smtClean="0">
                <a:solidFill>
                  <a:srgbClr val="000000"/>
                </a:solidFill>
              </a:rPr>
              <a:t>Integration </a:t>
            </a:r>
            <a:r>
              <a:rPr lang="en-US" sz="900" b="1" dirty="0" smtClean="0">
                <a:solidFill>
                  <a:srgbClr val="000000"/>
                </a:solidFill>
              </a:rPr>
              <a:t>set-up</a:t>
            </a:r>
            <a:r>
              <a:rPr lang="en-US" sz="900" dirty="0" smtClean="0">
                <a:solidFill>
                  <a:srgbClr val="000000"/>
                </a:solidFill>
              </a:rPr>
              <a:t> (project structure, time allocation, involvement Pyramid management)</a:t>
            </a:r>
          </a:p>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dirty="0" smtClean="0">
                <a:solidFill>
                  <a:srgbClr val="000000"/>
                </a:solidFill>
              </a:rPr>
              <a:t>Integration </a:t>
            </a:r>
            <a:r>
              <a:rPr lang="en-US" sz="900" b="1" dirty="0" smtClean="0">
                <a:solidFill>
                  <a:srgbClr val="000000"/>
                </a:solidFill>
              </a:rPr>
              <a:t>timeline</a:t>
            </a:r>
            <a:endParaRPr lang="en-US" sz="900" dirty="0" smtClean="0">
              <a:solidFill>
                <a:srgbClr val="000000"/>
              </a:solidFill>
            </a:endParaRPr>
          </a:p>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dirty="0" smtClean="0">
                <a:solidFill>
                  <a:srgbClr val="000000"/>
                </a:solidFill>
              </a:rPr>
              <a:t>Integration </a:t>
            </a:r>
            <a:r>
              <a:rPr lang="en-US" sz="900" b="1" dirty="0" smtClean="0">
                <a:solidFill>
                  <a:srgbClr val="000000"/>
                </a:solidFill>
              </a:rPr>
              <a:t>methodology</a:t>
            </a:r>
          </a:p>
        </p:txBody>
      </p:sp>
      <p:sp>
        <p:nvSpPr>
          <p:cNvPr id="79" name="Rechteck 78"/>
          <p:cNvSpPr>
            <a:spLocks/>
          </p:cNvSpPr>
          <p:nvPr/>
        </p:nvSpPr>
        <p:spPr>
          <a:xfrm>
            <a:off x="4838699" y="4252268"/>
            <a:ext cx="4472355" cy="79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394" tIns="45697" rIns="91394" bIns="45697" rtlCol="0" anchor="ctr"/>
          <a:lstStyle/>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b="1" dirty="0" smtClean="0">
                <a:solidFill>
                  <a:srgbClr val="000000"/>
                </a:solidFill>
              </a:rPr>
              <a:t>Day-1 must haves</a:t>
            </a:r>
            <a:r>
              <a:rPr lang="en-US" sz="900" dirty="0" smtClean="0">
                <a:solidFill>
                  <a:srgbClr val="000000"/>
                </a:solidFill>
              </a:rPr>
              <a:t> (payroll, compliance, treasury, </a:t>
            </a:r>
            <a:r>
              <a:rPr lang="en-US" sz="900" dirty="0" err="1" smtClean="0">
                <a:solidFill>
                  <a:srgbClr val="000000"/>
                </a:solidFill>
              </a:rPr>
              <a:t>LoA</a:t>
            </a:r>
            <a:r>
              <a:rPr lang="en-US" sz="900" dirty="0" smtClean="0">
                <a:solidFill>
                  <a:srgbClr val="000000"/>
                </a:solidFill>
              </a:rPr>
              <a:t>, ...)</a:t>
            </a:r>
          </a:p>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dirty="0" smtClean="0">
                <a:solidFill>
                  <a:srgbClr val="000000"/>
                </a:solidFill>
              </a:rPr>
              <a:t>Integration </a:t>
            </a:r>
            <a:r>
              <a:rPr lang="en-US" sz="900" b="1" dirty="0" smtClean="0">
                <a:solidFill>
                  <a:srgbClr val="000000"/>
                </a:solidFill>
              </a:rPr>
              <a:t>risks</a:t>
            </a:r>
            <a:r>
              <a:rPr lang="en-US" sz="900" dirty="0" smtClean="0">
                <a:solidFill>
                  <a:srgbClr val="000000"/>
                </a:solidFill>
              </a:rPr>
              <a:t> (customer deterioration, employee retention, ...)</a:t>
            </a:r>
          </a:p>
          <a:p>
            <a:pPr marL="216000" indent="-216000" fontAlgn="base">
              <a:lnSpc>
                <a:spcPts val="1100"/>
              </a:lnSpc>
              <a:spcBef>
                <a:spcPts val="600"/>
              </a:spcBef>
              <a:spcAft>
                <a:spcPct val="0"/>
              </a:spcAft>
              <a:buClr>
                <a:schemeClr val="tx2"/>
              </a:buClr>
              <a:buSzPct val="100000"/>
              <a:buFont typeface="Univers for KPMG Light" panose="020B0403020202020204" pitchFamily="34" charset="0"/>
              <a:buChar char="—"/>
            </a:pPr>
            <a:r>
              <a:rPr lang="en-US" sz="900" dirty="0" smtClean="0">
                <a:solidFill>
                  <a:srgbClr val="000000"/>
                </a:solidFill>
              </a:rPr>
              <a:t>Initial </a:t>
            </a:r>
            <a:r>
              <a:rPr lang="en-US" sz="900" b="1" dirty="0" smtClean="0">
                <a:solidFill>
                  <a:srgbClr val="000000"/>
                </a:solidFill>
              </a:rPr>
              <a:t>cultural assessment</a:t>
            </a:r>
            <a:r>
              <a:rPr lang="en-US" sz="900" dirty="0" smtClean="0">
                <a:solidFill>
                  <a:srgbClr val="000000"/>
                </a:solidFill>
              </a:rPr>
              <a:t> (outside in)</a:t>
            </a:r>
          </a:p>
        </p:txBody>
      </p:sp>
      <p:grpSp>
        <p:nvGrpSpPr>
          <p:cNvPr id="80" name="Gruppieren 23"/>
          <p:cNvGrpSpPr/>
          <p:nvPr/>
        </p:nvGrpSpPr>
        <p:grpSpPr>
          <a:xfrm>
            <a:off x="3042138" y="2373885"/>
            <a:ext cx="6268916" cy="2725653"/>
            <a:chOff x="2504729" y="2444223"/>
            <a:chExt cx="6840000" cy="2737726"/>
          </a:xfrm>
        </p:grpSpPr>
        <p:cxnSp>
          <p:nvCxnSpPr>
            <p:cNvPr id="81" name="Gerade Verbindung 78"/>
            <p:cNvCxnSpPr/>
            <p:nvPr/>
          </p:nvCxnSpPr>
          <p:spPr>
            <a:xfrm>
              <a:off x="2504729" y="2444223"/>
              <a:ext cx="6840000" cy="0"/>
            </a:xfrm>
            <a:prstGeom prst="line">
              <a:avLst/>
            </a:prstGeom>
            <a:ln>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82" name="Gerade Verbindung 79"/>
            <p:cNvCxnSpPr/>
            <p:nvPr/>
          </p:nvCxnSpPr>
          <p:spPr>
            <a:xfrm>
              <a:off x="2504729" y="3363747"/>
              <a:ext cx="6840000" cy="0"/>
            </a:xfrm>
            <a:prstGeom prst="line">
              <a:avLst/>
            </a:prstGeom>
            <a:ln>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83" name="Gerade Verbindung 81"/>
            <p:cNvCxnSpPr/>
            <p:nvPr/>
          </p:nvCxnSpPr>
          <p:spPr>
            <a:xfrm>
              <a:off x="2504729" y="4272848"/>
              <a:ext cx="6840000" cy="0"/>
            </a:xfrm>
            <a:prstGeom prst="line">
              <a:avLst/>
            </a:prstGeom>
            <a:ln>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84" name="Gerade Verbindung 84"/>
            <p:cNvCxnSpPr/>
            <p:nvPr/>
          </p:nvCxnSpPr>
          <p:spPr>
            <a:xfrm>
              <a:off x="2504729" y="5181949"/>
              <a:ext cx="6840000" cy="0"/>
            </a:xfrm>
            <a:prstGeom prst="line">
              <a:avLst/>
            </a:prstGeom>
            <a:ln>
              <a:solidFill>
                <a:schemeClr val="bg1"/>
              </a:solidFill>
              <a:prstDash val="lgDash"/>
            </a:ln>
          </p:spPr>
          <p:style>
            <a:lnRef idx="1">
              <a:schemeClr val="accent1"/>
            </a:lnRef>
            <a:fillRef idx="0">
              <a:schemeClr val="accent1"/>
            </a:fillRef>
            <a:effectRef idx="0">
              <a:schemeClr val="accent1"/>
            </a:effectRef>
            <a:fontRef idx="minor">
              <a:schemeClr val="tx1"/>
            </a:fontRef>
          </p:style>
        </p:cxnSp>
      </p:grpSp>
      <p:grpSp>
        <p:nvGrpSpPr>
          <p:cNvPr id="85" name="Gruppieren 84"/>
          <p:cNvGrpSpPr/>
          <p:nvPr/>
        </p:nvGrpSpPr>
        <p:grpSpPr>
          <a:xfrm>
            <a:off x="488950" y="2749130"/>
            <a:ext cx="2093891" cy="1902228"/>
            <a:chOff x="4064182" y="1694908"/>
            <a:chExt cx="5378756" cy="4397228"/>
          </a:xfrm>
        </p:grpSpPr>
        <p:sp>
          <p:nvSpPr>
            <p:cNvPr id="86" name="Freeform 5"/>
            <p:cNvSpPr>
              <a:spLocks/>
            </p:cNvSpPr>
            <p:nvPr/>
          </p:nvSpPr>
          <p:spPr bwMode="auto">
            <a:xfrm flipH="1" flipV="1">
              <a:off x="6755094" y="3403905"/>
              <a:ext cx="2658695" cy="2681087"/>
            </a:xfrm>
            <a:custGeom>
              <a:avLst/>
              <a:gdLst/>
              <a:ahLst/>
              <a:cxnLst>
                <a:cxn ang="0">
                  <a:pos x="0" y="0"/>
                </a:cxn>
                <a:cxn ang="0">
                  <a:pos x="1859" y="0"/>
                </a:cxn>
                <a:cxn ang="0">
                  <a:pos x="1859" y="1517"/>
                </a:cxn>
                <a:cxn ang="0">
                  <a:pos x="525" y="1517"/>
                </a:cxn>
                <a:cxn ang="0">
                  <a:pos x="351" y="1153"/>
                </a:cxn>
                <a:cxn ang="0">
                  <a:pos x="161" y="1517"/>
                </a:cxn>
                <a:cxn ang="0">
                  <a:pos x="0" y="1517"/>
                </a:cxn>
                <a:cxn ang="0">
                  <a:pos x="0" y="0"/>
                </a:cxn>
              </a:cxnLst>
              <a:rect l="0" t="0" r="r" b="b"/>
              <a:pathLst>
                <a:path w="1859" h="1520">
                  <a:moveTo>
                    <a:pt x="0" y="0"/>
                  </a:moveTo>
                  <a:lnTo>
                    <a:pt x="1859" y="0"/>
                  </a:lnTo>
                  <a:lnTo>
                    <a:pt x="1859" y="1517"/>
                  </a:lnTo>
                  <a:cubicBezTo>
                    <a:pt x="1859" y="1517"/>
                    <a:pt x="835" y="1520"/>
                    <a:pt x="525" y="1517"/>
                  </a:cubicBezTo>
                  <a:cubicBezTo>
                    <a:pt x="484" y="1442"/>
                    <a:pt x="702" y="1153"/>
                    <a:pt x="351" y="1153"/>
                  </a:cubicBezTo>
                  <a:cubicBezTo>
                    <a:pt x="0" y="1153"/>
                    <a:pt x="220" y="1455"/>
                    <a:pt x="161" y="1517"/>
                  </a:cubicBezTo>
                  <a:cubicBezTo>
                    <a:pt x="80" y="1517"/>
                    <a:pt x="0" y="1517"/>
                    <a:pt x="0" y="1517"/>
                  </a:cubicBezTo>
                  <a:lnTo>
                    <a:pt x="0" y="0"/>
                  </a:lnTo>
                  <a:close/>
                </a:path>
              </a:pathLst>
            </a:custGeom>
            <a:solidFill>
              <a:schemeClr val="tx2"/>
            </a:solidFill>
            <a:ln w="19050" cap="flat" cmpd="sng">
              <a:solidFill>
                <a:schemeClr val="bg1"/>
              </a:solidFill>
              <a:prstDash val="solid"/>
              <a:round/>
              <a:headEnd type="none" w="med" len="med"/>
              <a:tailEnd type="none" w="med" len="med"/>
            </a:ln>
            <a:effectLst/>
          </p:spPr>
          <p:txBody>
            <a:bodyPr lIns="54000" tIns="54000" rIns="54000" bIns="0" anchor="ctr">
              <a:normAutofit/>
            </a:bodyPr>
            <a:lstStyle/>
            <a:p>
              <a:endParaRPr lang="en-US" sz="800" dirty="0">
                <a:cs typeface="Arial" pitchFamily="34" charset="0"/>
              </a:endParaRPr>
            </a:p>
          </p:txBody>
        </p:sp>
        <p:sp>
          <p:nvSpPr>
            <p:cNvPr id="87" name="TextBox 17"/>
            <p:cNvSpPr txBox="1"/>
            <p:nvPr/>
          </p:nvSpPr>
          <p:spPr>
            <a:xfrm>
              <a:off x="6818261" y="5186841"/>
              <a:ext cx="2609441" cy="905295"/>
            </a:xfrm>
            <a:prstGeom prst="rect">
              <a:avLst/>
            </a:prstGeom>
            <a:noFill/>
          </p:spPr>
          <p:txBody>
            <a:bodyPr wrap="square" lIns="108000" tIns="72000" rIns="144000" bIns="72000" rtlCol="0">
              <a:spAutoFit/>
            </a:bodyPr>
            <a:lstStyle/>
            <a:p>
              <a:pPr algn="r">
                <a:spcBef>
                  <a:spcPts val="300"/>
                </a:spcBef>
              </a:pPr>
              <a:r>
                <a:rPr lang="en-US" sz="800" b="1" dirty="0" smtClean="0">
                  <a:solidFill>
                    <a:schemeClr val="bg1"/>
                  </a:solidFill>
                </a:rPr>
                <a:t>Integration</a:t>
              </a:r>
              <a:br>
                <a:rPr lang="en-US" sz="800" b="1" dirty="0" smtClean="0">
                  <a:solidFill>
                    <a:schemeClr val="bg1"/>
                  </a:solidFill>
                </a:rPr>
              </a:br>
              <a:r>
                <a:rPr lang="en-US" sz="800" b="1" dirty="0" smtClean="0">
                  <a:solidFill>
                    <a:schemeClr val="bg1"/>
                  </a:solidFill>
                </a:rPr>
                <a:t>Approach</a:t>
              </a:r>
            </a:p>
          </p:txBody>
        </p:sp>
        <p:sp>
          <p:nvSpPr>
            <p:cNvPr id="88" name="Freeform 2"/>
            <p:cNvSpPr>
              <a:spLocks/>
            </p:cNvSpPr>
            <p:nvPr/>
          </p:nvSpPr>
          <p:spPr bwMode="auto">
            <a:xfrm>
              <a:off x="4091801" y="1694908"/>
              <a:ext cx="2657161" cy="2247306"/>
            </a:xfrm>
            <a:custGeom>
              <a:avLst/>
              <a:gdLst/>
              <a:ahLst/>
              <a:cxnLst>
                <a:cxn ang="0">
                  <a:pos x="0" y="0"/>
                </a:cxn>
                <a:cxn ang="0">
                  <a:pos x="1859" y="0"/>
                </a:cxn>
                <a:cxn ang="0">
                  <a:pos x="1859" y="1517"/>
                </a:cxn>
                <a:cxn ang="0">
                  <a:pos x="525" y="1517"/>
                </a:cxn>
                <a:cxn ang="0">
                  <a:pos x="351" y="1153"/>
                </a:cxn>
                <a:cxn ang="0">
                  <a:pos x="161" y="1517"/>
                </a:cxn>
                <a:cxn ang="0">
                  <a:pos x="0" y="1517"/>
                </a:cxn>
                <a:cxn ang="0">
                  <a:pos x="0" y="0"/>
                </a:cxn>
              </a:cxnLst>
              <a:rect l="0" t="0" r="r" b="b"/>
              <a:pathLst>
                <a:path w="1859" h="1520">
                  <a:moveTo>
                    <a:pt x="0" y="0"/>
                  </a:moveTo>
                  <a:lnTo>
                    <a:pt x="1859" y="0"/>
                  </a:lnTo>
                  <a:lnTo>
                    <a:pt x="1859" y="1517"/>
                  </a:lnTo>
                  <a:cubicBezTo>
                    <a:pt x="1859" y="1517"/>
                    <a:pt x="835" y="1520"/>
                    <a:pt x="525" y="1517"/>
                  </a:cubicBezTo>
                  <a:cubicBezTo>
                    <a:pt x="484" y="1442"/>
                    <a:pt x="702" y="1153"/>
                    <a:pt x="351" y="1153"/>
                  </a:cubicBezTo>
                  <a:cubicBezTo>
                    <a:pt x="0" y="1153"/>
                    <a:pt x="220" y="1455"/>
                    <a:pt x="161" y="1517"/>
                  </a:cubicBezTo>
                  <a:cubicBezTo>
                    <a:pt x="80" y="1517"/>
                    <a:pt x="0" y="1517"/>
                    <a:pt x="0" y="1517"/>
                  </a:cubicBezTo>
                  <a:lnTo>
                    <a:pt x="0" y="0"/>
                  </a:lnTo>
                  <a:close/>
                </a:path>
              </a:pathLst>
            </a:custGeom>
            <a:solidFill>
              <a:schemeClr val="tx2"/>
            </a:solidFill>
            <a:ln w="19050" cap="flat" cmpd="sng">
              <a:solidFill>
                <a:schemeClr val="bg1"/>
              </a:solidFill>
              <a:prstDash val="solid"/>
              <a:round/>
              <a:headEnd type="none" w="med" len="med"/>
              <a:tailEnd type="none" w="med" len="med"/>
            </a:ln>
            <a:effectLst/>
          </p:spPr>
          <p:txBody>
            <a:bodyPr lIns="54000" tIns="54000" rIns="54000" bIns="0" anchor="ctr"/>
            <a:lstStyle/>
            <a:p>
              <a:endParaRPr lang="en-US" sz="800" dirty="0">
                <a:cs typeface="Arial" pitchFamily="34" charset="0"/>
              </a:endParaRPr>
            </a:p>
          </p:txBody>
        </p:sp>
        <p:sp>
          <p:nvSpPr>
            <p:cNvPr id="89" name="Freeform 3"/>
            <p:cNvSpPr>
              <a:spLocks/>
            </p:cNvSpPr>
            <p:nvPr/>
          </p:nvSpPr>
          <p:spPr bwMode="auto">
            <a:xfrm>
              <a:off x="4064182" y="3403905"/>
              <a:ext cx="2684775" cy="2681088"/>
            </a:xfrm>
            <a:custGeom>
              <a:avLst/>
              <a:gdLst/>
              <a:ahLst/>
              <a:cxnLst>
                <a:cxn ang="0">
                  <a:pos x="17" y="1814"/>
                </a:cxn>
                <a:cxn ang="0">
                  <a:pos x="1893" y="1814"/>
                </a:cxn>
                <a:cxn ang="0">
                  <a:pos x="1893" y="359"/>
                </a:cxn>
                <a:cxn ang="0">
                  <a:pos x="547" y="359"/>
                </a:cxn>
                <a:cxn ang="0">
                  <a:pos x="374" y="4"/>
                </a:cxn>
                <a:cxn ang="0">
                  <a:pos x="186" y="358"/>
                </a:cxn>
                <a:cxn ang="0">
                  <a:pos x="20" y="362"/>
                </a:cxn>
                <a:cxn ang="0">
                  <a:pos x="17" y="1814"/>
                </a:cxn>
              </a:cxnLst>
              <a:rect l="0" t="0" r="r" b="b"/>
              <a:pathLst>
                <a:path w="1893" h="1814">
                  <a:moveTo>
                    <a:pt x="17" y="1814"/>
                  </a:moveTo>
                  <a:lnTo>
                    <a:pt x="1893" y="1814"/>
                  </a:lnTo>
                  <a:lnTo>
                    <a:pt x="1893" y="359"/>
                  </a:lnTo>
                  <a:cubicBezTo>
                    <a:pt x="1893" y="359"/>
                    <a:pt x="1220" y="359"/>
                    <a:pt x="547" y="359"/>
                  </a:cubicBezTo>
                  <a:cubicBezTo>
                    <a:pt x="476" y="301"/>
                    <a:pt x="748" y="8"/>
                    <a:pt x="374" y="4"/>
                  </a:cubicBezTo>
                  <a:cubicBezTo>
                    <a:pt x="0" y="0"/>
                    <a:pt x="245" y="298"/>
                    <a:pt x="186" y="358"/>
                  </a:cubicBezTo>
                  <a:lnTo>
                    <a:pt x="20" y="362"/>
                  </a:lnTo>
                  <a:lnTo>
                    <a:pt x="17" y="1814"/>
                  </a:lnTo>
                  <a:close/>
                </a:path>
              </a:pathLst>
            </a:custGeom>
            <a:solidFill>
              <a:schemeClr val="tx2"/>
            </a:solidFill>
            <a:ln w="19050" cap="flat" cmpd="sng">
              <a:solidFill>
                <a:schemeClr val="bg1"/>
              </a:solidFill>
              <a:prstDash val="solid"/>
              <a:round/>
              <a:headEnd type="none" w="med" len="med"/>
              <a:tailEnd type="none" w="med" len="med"/>
            </a:ln>
            <a:effectLst/>
          </p:spPr>
          <p:txBody>
            <a:bodyPr lIns="54000" tIns="54000" rIns="54000" bIns="0" anchor="ctr">
              <a:normAutofit/>
            </a:bodyPr>
            <a:lstStyle/>
            <a:p>
              <a:endParaRPr lang="en-US" sz="800" dirty="0">
                <a:cs typeface="Arial" pitchFamily="34" charset="0"/>
              </a:endParaRPr>
            </a:p>
          </p:txBody>
        </p:sp>
        <p:sp>
          <p:nvSpPr>
            <p:cNvPr id="90" name="Freeform 4"/>
            <p:cNvSpPr>
              <a:spLocks/>
            </p:cNvSpPr>
            <p:nvPr/>
          </p:nvSpPr>
          <p:spPr bwMode="auto">
            <a:xfrm flipH="1" flipV="1">
              <a:off x="6758163" y="1698398"/>
              <a:ext cx="2684775" cy="2684571"/>
            </a:xfrm>
            <a:custGeom>
              <a:avLst/>
              <a:gdLst/>
              <a:ahLst/>
              <a:cxnLst>
                <a:cxn ang="0">
                  <a:pos x="17" y="1814"/>
                </a:cxn>
                <a:cxn ang="0">
                  <a:pos x="1893" y="1814"/>
                </a:cxn>
                <a:cxn ang="0">
                  <a:pos x="1893" y="359"/>
                </a:cxn>
                <a:cxn ang="0">
                  <a:pos x="547" y="359"/>
                </a:cxn>
                <a:cxn ang="0">
                  <a:pos x="374" y="4"/>
                </a:cxn>
                <a:cxn ang="0">
                  <a:pos x="186" y="358"/>
                </a:cxn>
                <a:cxn ang="0">
                  <a:pos x="20" y="362"/>
                </a:cxn>
                <a:cxn ang="0">
                  <a:pos x="17" y="1814"/>
                </a:cxn>
              </a:cxnLst>
              <a:rect l="0" t="0" r="r" b="b"/>
              <a:pathLst>
                <a:path w="1893" h="1814">
                  <a:moveTo>
                    <a:pt x="17" y="1814"/>
                  </a:moveTo>
                  <a:lnTo>
                    <a:pt x="1893" y="1814"/>
                  </a:lnTo>
                  <a:lnTo>
                    <a:pt x="1893" y="359"/>
                  </a:lnTo>
                  <a:cubicBezTo>
                    <a:pt x="1893" y="359"/>
                    <a:pt x="1220" y="359"/>
                    <a:pt x="547" y="359"/>
                  </a:cubicBezTo>
                  <a:cubicBezTo>
                    <a:pt x="476" y="301"/>
                    <a:pt x="748" y="8"/>
                    <a:pt x="374" y="4"/>
                  </a:cubicBezTo>
                  <a:cubicBezTo>
                    <a:pt x="0" y="0"/>
                    <a:pt x="245" y="298"/>
                    <a:pt x="186" y="358"/>
                  </a:cubicBezTo>
                  <a:lnTo>
                    <a:pt x="20" y="362"/>
                  </a:lnTo>
                  <a:lnTo>
                    <a:pt x="17" y="1814"/>
                  </a:lnTo>
                  <a:close/>
                </a:path>
              </a:pathLst>
            </a:custGeom>
            <a:solidFill>
              <a:schemeClr val="tx2"/>
            </a:solidFill>
            <a:ln w="19050" cap="flat" cmpd="sng">
              <a:solidFill>
                <a:schemeClr val="bg1"/>
              </a:solidFill>
              <a:prstDash val="solid"/>
              <a:round/>
              <a:headEnd type="none" w="med" len="med"/>
              <a:tailEnd type="none" w="med" len="med"/>
            </a:ln>
            <a:effectLst/>
          </p:spPr>
          <p:txBody>
            <a:bodyPr lIns="54000" tIns="54000" rIns="54000" bIns="0" anchor="ctr">
              <a:normAutofit/>
            </a:bodyPr>
            <a:lstStyle/>
            <a:p>
              <a:pPr algn="r"/>
              <a:endParaRPr lang="en-US" sz="800" b="1" dirty="0">
                <a:cs typeface="Arial" pitchFamily="34" charset="0"/>
              </a:endParaRPr>
            </a:p>
          </p:txBody>
        </p:sp>
        <p:sp>
          <p:nvSpPr>
            <p:cNvPr id="91" name="Freeform 6"/>
            <p:cNvSpPr>
              <a:spLocks/>
            </p:cNvSpPr>
            <p:nvPr/>
          </p:nvSpPr>
          <p:spPr bwMode="auto">
            <a:xfrm>
              <a:off x="5248557" y="2243678"/>
              <a:ext cx="2968593" cy="3383153"/>
            </a:xfrm>
            <a:custGeom>
              <a:avLst/>
              <a:gdLst/>
              <a:ahLst/>
              <a:cxnLst>
                <a:cxn ang="0">
                  <a:pos x="828" y="444"/>
                </a:cxn>
                <a:cxn ang="0">
                  <a:pos x="1056" y="0"/>
                </a:cxn>
                <a:cxn ang="0">
                  <a:pos x="1280" y="444"/>
                </a:cxn>
                <a:cxn ang="0">
                  <a:pos x="1612" y="592"/>
                </a:cxn>
                <a:cxn ang="0">
                  <a:pos x="1660" y="824"/>
                </a:cxn>
                <a:cxn ang="0">
                  <a:pos x="2092" y="1084"/>
                </a:cxn>
                <a:cxn ang="0">
                  <a:pos x="1676" y="1384"/>
                </a:cxn>
                <a:cxn ang="0">
                  <a:pos x="1600" y="1636"/>
                </a:cxn>
                <a:cxn ang="0">
                  <a:pos x="1288" y="1756"/>
                </a:cxn>
                <a:cxn ang="0">
                  <a:pos x="1052" y="2284"/>
                </a:cxn>
                <a:cxn ang="0">
                  <a:pos x="816" y="1828"/>
                </a:cxn>
                <a:cxn ang="0">
                  <a:pos x="480" y="1684"/>
                </a:cxn>
                <a:cxn ang="0">
                  <a:pos x="416" y="1432"/>
                </a:cxn>
                <a:cxn ang="0">
                  <a:pos x="8" y="1136"/>
                </a:cxn>
                <a:cxn ang="0">
                  <a:pos x="408" y="844"/>
                </a:cxn>
                <a:cxn ang="0">
                  <a:pos x="504" y="580"/>
                </a:cxn>
                <a:cxn ang="0">
                  <a:pos x="828" y="444"/>
                </a:cxn>
              </a:cxnLst>
              <a:rect l="0" t="0" r="r" b="b"/>
              <a:pathLst>
                <a:path w="2092" h="2288">
                  <a:moveTo>
                    <a:pt x="828" y="444"/>
                  </a:moveTo>
                  <a:cubicBezTo>
                    <a:pt x="872" y="364"/>
                    <a:pt x="664" y="0"/>
                    <a:pt x="1056" y="0"/>
                  </a:cubicBezTo>
                  <a:cubicBezTo>
                    <a:pt x="1448" y="0"/>
                    <a:pt x="1187" y="345"/>
                    <a:pt x="1280" y="444"/>
                  </a:cubicBezTo>
                  <a:cubicBezTo>
                    <a:pt x="1373" y="543"/>
                    <a:pt x="1549" y="529"/>
                    <a:pt x="1612" y="592"/>
                  </a:cubicBezTo>
                  <a:cubicBezTo>
                    <a:pt x="1675" y="655"/>
                    <a:pt x="1580" y="742"/>
                    <a:pt x="1660" y="824"/>
                  </a:cubicBezTo>
                  <a:cubicBezTo>
                    <a:pt x="1816" y="956"/>
                    <a:pt x="2092" y="712"/>
                    <a:pt x="2092" y="1084"/>
                  </a:cubicBezTo>
                  <a:cubicBezTo>
                    <a:pt x="2092" y="1456"/>
                    <a:pt x="1948" y="1312"/>
                    <a:pt x="1676" y="1384"/>
                  </a:cubicBezTo>
                  <a:cubicBezTo>
                    <a:pt x="1594" y="1476"/>
                    <a:pt x="1665" y="1574"/>
                    <a:pt x="1600" y="1636"/>
                  </a:cubicBezTo>
                  <a:cubicBezTo>
                    <a:pt x="1535" y="1698"/>
                    <a:pt x="1379" y="1648"/>
                    <a:pt x="1288" y="1756"/>
                  </a:cubicBezTo>
                  <a:cubicBezTo>
                    <a:pt x="1197" y="1864"/>
                    <a:pt x="1504" y="2280"/>
                    <a:pt x="1052" y="2284"/>
                  </a:cubicBezTo>
                  <a:cubicBezTo>
                    <a:pt x="600" y="2288"/>
                    <a:pt x="911" y="1928"/>
                    <a:pt x="816" y="1828"/>
                  </a:cubicBezTo>
                  <a:cubicBezTo>
                    <a:pt x="721" y="1728"/>
                    <a:pt x="547" y="1750"/>
                    <a:pt x="480" y="1684"/>
                  </a:cubicBezTo>
                  <a:cubicBezTo>
                    <a:pt x="413" y="1618"/>
                    <a:pt x="495" y="1523"/>
                    <a:pt x="416" y="1432"/>
                  </a:cubicBezTo>
                  <a:cubicBezTo>
                    <a:pt x="337" y="1341"/>
                    <a:pt x="0" y="1616"/>
                    <a:pt x="8" y="1136"/>
                  </a:cubicBezTo>
                  <a:cubicBezTo>
                    <a:pt x="16" y="656"/>
                    <a:pt x="325" y="937"/>
                    <a:pt x="408" y="844"/>
                  </a:cubicBezTo>
                  <a:cubicBezTo>
                    <a:pt x="491" y="751"/>
                    <a:pt x="434" y="647"/>
                    <a:pt x="504" y="580"/>
                  </a:cubicBezTo>
                  <a:cubicBezTo>
                    <a:pt x="574" y="513"/>
                    <a:pt x="748" y="536"/>
                    <a:pt x="828" y="444"/>
                  </a:cubicBezTo>
                  <a:close/>
                </a:path>
              </a:pathLst>
            </a:custGeom>
            <a:solidFill>
              <a:schemeClr val="accent1"/>
            </a:solidFill>
            <a:ln w="19050" cap="flat" cmpd="sng">
              <a:solidFill>
                <a:schemeClr val="bg1"/>
              </a:solidFill>
              <a:prstDash val="solid"/>
              <a:round/>
              <a:headEnd type="none" w="med" len="med"/>
              <a:tailEnd type="none" w="med" len="med"/>
            </a:ln>
            <a:effectLst/>
          </p:spPr>
          <p:txBody>
            <a:bodyPr lIns="54000" tIns="54000" rIns="54000" bIns="0" anchor="ctr">
              <a:normAutofit/>
            </a:bodyPr>
            <a:lstStyle/>
            <a:p>
              <a:pPr algn="ctr"/>
              <a:r>
                <a:rPr lang="en-US" sz="800" b="1" dirty="0" smtClean="0">
                  <a:solidFill>
                    <a:schemeClr val="bg1"/>
                  </a:solidFill>
                  <a:cs typeface="Arial" pitchFamily="34" charset="0"/>
                </a:rPr>
                <a:t>Deal </a:t>
              </a:r>
              <a:br>
                <a:rPr lang="en-US" sz="800" b="1" dirty="0" smtClean="0">
                  <a:solidFill>
                    <a:schemeClr val="bg1"/>
                  </a:solidFill>
                  <a:cs typeface="Arial" pitchFamily="34" charset="0"/>
                </a:rPr>
              </a:br>
              <a:r>
                <a:rPr lang="en-US" sz="800" b="1" dirty="0" smtClean="0">
                  <a:solidFill>
                    <a:schemeClr val="bg1"/>
                  </a:solidFill>
                  <a:cs typeface="Arial" pitchFamily="34" charset="0"/>
                </a:rPr>
                <a:t>Background</a:t>
              </a:r>
              <a:endParaRPr lang="en-US" sz="800" b="1" dirty="0" smtClean="0">
                <a:solidFill>
                  <a:schemeClr val="bg1"/>
                </a:solidFill>
              </a:endParaRPr>
            </a:p>
            <a:p>
              <a:pPr algn="ctr"/>
              <a:r>
                <a:rPr lang="en-US" sz="800" b="1" dirty="0" smtClean="0">
                  <a:solidFill>
                    <a:schemeClr val="bg1"/>
                  </a:solidFill>
                </a:rPr>
                <a:t> </a:t>
              </a:r>
              <a:endParaRPr lang="en-US" sz="800" b="1" dirty="0">
                <a:solidFill>
                  <a:schemeClr val="bg1"/>
                </a:solidFill>
              </a:endParaRPr>
            </a:p>
          </p:txBody>
        </p:sp>
        <p:sp>
          <p:nvSpPr>
            <p:cNvPr id="92" name="TextBox 19"/>
            <p:cNvSpPr txBox="1"/>
            <p:nvPr/>
          </p:nvSpPr>
          <p:spPr>
            <a:xfrm>
              <a:off x="6833497" y="1925707"/>
              <a:ext cx="2609441" cy="1278811"/>
            </a:xfrm>
            <a:prstGeom prst="rect">
              <a:avLst/>
            </a:prstGeom>
            <a:noFill/>
          </p:spPr>
          <p:txBody>
            <a:bodyPr wrap="square" lIns="108000" tIns="72000" rIns="144000" bIns="72000" rtlCol="0">
              <a:spAutoFit/>
            </a:bodyPr>
            <a:lstStyle/>
            <a:p>
              <a:pPr algn="r">
                <a:spcBef>
                  <a:spcPts val="300"/>
                </a:spcBef>
              </a:pPr>
              <a:r>
                <a:rPr lang="en-US" sz="800" b="1" dirty="0" smtClean="0">
                  <a:solidFill>
                    <a:schemeClr val="bg1"/>
                  </a:solidFill>
                </a:rPr>
                <a:t>Integration</a:t>
              </a:r>
              <a:br>
                <a:rPr lang="en-US" sz="800" b="1" dirty="0" smtClean="0">
                  <a:solidFill>
                    <a:schemeClr val="bg1"/>
                  </a:solidFill>
                </a:rPr>
              </a:br>
              <a:r>
                <a:rPr lang="en-US" sz="800" b="1" dirty="0" smtClean="0">
                  <a:solidFill>
                    <a:schemeClr val="bg1"/>
                  </a:solidFill>
                </a:rPr>
                <a:t>Principles</a:t>
              </a:r>
              <a:endParaRPr lang="en-US" sz="800" dirty="0" smtClean="0">
                <a:solidFill>
                  <a:schemeClr val="bg1"/>
                </a:solidFill>
              </a:endParaRPr>
            </a:p>
            <a:p>
              <a:pPr algn="r">
                <a:spcBef>
                  <a:spcPts val="300"/>
                </a:spcBef>
              </a:pPr>
              <a:r>
                <a:rPr lang="en-US" sz="800" dirty="0" smtClean="0">
                  <a:solidFill>
                    <a:schemeClr val="bg1"/>
                  </a:solidFill>
                </a:rPr>
                <a:t> </a:t>
              </a:r>
            </a:p>
          </p:txBody>
        </p:sp>
        <p:sp>
          <p:nvSpPr>
            <p:cNvPr id="93" name="TextBox 20"/>
            <p:cNvSpPr txBox="1"/>
            <p:nvPr/>
          </p:nvSpPr>
          <p:spPr>
            <a:xfrm>
              <a:off x="4104874" y="5186841"/>
              <a:ext cx="2609441" cy="905295"/>
            </a:xfrm>
            <a:prstGeom prst="rect">
              <a:avLst/>
            </a:prstGeom>
            <a:noFill/>
          </p:spPr>
          <p:txBody>
            <a:bodyPr wrap="square" lIns="108000" tIns="72000" rIns="144000" bIns="72000" rtlCol="0">
              <a:spAutoFit/>
            </a:bodyPr>
            <a:lstStyle/>
            <a:p>
              <a:pPr>
                <a:spcBef>
                  <a:spcPts val="300"/>
                </a:spcBef>
              </a:pPr>
              <a:r>
                <a:rPr lang="en-US" sz="800" b="1" dirty="0" smtClean="0">
                  <a:solidFill>
                    <a:schemeClr val="bg1"/>
                  </a:solidFill>
                </a:rPr>
                <a:t>Integration</a:t>
              </a:r>
              <a:br>
                <a:rPr lang="en-US" sz="800" b="1" dirty="0" smtClean="0">
                  <a:solidFill>
                    <a:schemeClr val="bg1"/>
                  </a:solidFill>
                </a:rPr>
              </a:br>
              <a:r>
                <a:rPr lang="en-US" sz="800" b="1" dirty="0" smtClean="0">
                  <a:solidFill>
                    <a:schemeClr val="bg1"/>
                  </a:solidFill>
                </a:rPr>
                <a:t>Hotspots</a:t>
              </a:r>
            </a:p>
          </p:txBody>
        </p:sp>
        <p:sp>
          <p:nvSpPr>
            <p:cNvPr id="94" name="TextBox 21"/>
            <p:cNvSpPr txBox="1"/>
            <p:nvPr/>
          </p:nvSpPr>
          <p:spPr>
            <a:xfrm>
              <a:off x="4104875" y="1925707"/>
              <a:ext cx="2609440" cy="1364498"/>
            </a:xfrm>
            <a:prstGeom prst="rect">
              <a:avLst/>
            </a:prstGeom>
            <a:noFill/>
          </p:spPr>
          <p:txBody>
            <a:bodyPr wrap="square" lIns="108000" tIns="72000" rIns="144000" bIns="72000" rtlCol="0">
              <a:normAutofit/>
            </a:bodyPr>
            <a:lstStyle/>
            <a:p>
              <a:pPr>
                <a:spcBef>
                  <a:spcPts val="300"/>
                </a:spcBef>
              </a:pPr>
              <a:r>
                <a:rPr lang="en-US" sz="800" b="1" dirty="0" smtClean="0">
                  <a:solidFill>
                    <a:schemeClr val="bg1"/>
                  </a:solidFill>
                </a:rPr>
                <a:t>Target Operating</a:t>
              </a:r>
              <a:br>
                <a:rPr lang="en-US" sz="800" b="1" dirty="0" smtClean="0">
                  <a:solidFill>
                    <a:schemeClr val="bg1"/>
                  </a:solidFill>
                </a:rPr>
              </a:br>
              <a:r>
                <a:rPr lang="en-US" sz="800" b="1" dirty="0" smtClean="0">
                  <a:solidFill>
                    <a:schemeClr val="bg1"/>
                  </a:solidFill>
                </a:rPr>
                <a:t>Model</a:t>
              </a:r>
            </a:p>
            <a:p>
              <a:pPr marL="0" lvl="3">
                <a:spcBef>
                  <a:spcPts val="300"/>
                </a:spcBef>
              </a:pPr>
              <a:endParaRPr lang="en-US" sz="800" b="1" dirty="0" smtClean="0">
                <a:solidFill>
                  <a:schemeClr val="bg1"/>
                </a:solidFill>
              </a:endParaRPr>
            </a:p>
            <a:p>
              <a:pPr>
                <a:spcBef>
                  <a:spcPts val="300"/>
                </a:spcBef>
              </a:pPr>
              <a:endParaRPr lang="en-US" sz="800" b="1" dirty="0" smtClean="0">
                <a:solidFill>
                  <a:schemeClr val="bg1"/>
                </a:solidFill>
              </a:endParaRPr>
            </a:p>
          </p:txBody>
        </p:sp>
      </p:grpSp>
    </p:spTree>
    <p:extLst>
      <p:ext uri="{BB962C8B-B14F-4D97-AF65-F5344CB8AC3E}">
        <p14:creationId xmlns:p14="http://schemas.microsoft.com/office/powerpoint/2010/main" val="26940364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ihandform 4"/>
          <p:cNvSpPr/>
          <p:nvPr/>
        </p:nvSpPr>
        <p:spPr>
          <a:xfrm>
            <a:off x="844062" y="2162908"/>
            <a:ext cx="8581292" cy="3859823"/>
          </a:xfrm>
          <a:custGeom>
            <a:avLst/>
            <a:gdLst>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26376 w 8581292"/>
              <a:gd name="connsiteY4" fmla="*/ 3859823 h 3859823"/>
              <a:gd name="connsiteX5" fmla="*/ 0 w 8581292"/>
              <a:gd name="connsiteY5" fmla="*/ 0 h 3859823"/>
              <a:gd name="connsiteX0" fmla="*/ 0 w 8581292"/>
              <a:gd name="connsiteY0" fmla="*/ 0 h 3859823"/>
              <a:gd name="connsiteX1" fmla="*/ 3587261 w 8581292"/>
              <a:gd name="connsiteY1" fmla="*/ 8792 h 3859823"/>
              <a:gd name="connsiteX2" fmla="*/ 8572500 w 8581292"/>
              <a:gd name="connsiteY2" fmla="*/ 395654 h 3859823"/>
              <a:gd name="connsiteX3" fmla="*/ 8581292 w 8581292"/>
              <a:gd name="connsiteY3" fmla="*/ 3859823 h 3859823"/>
              <a:gd name="connsiteX4" fmla="*/ 8791 w 8581292"/>
              <a:gd name="connsiteY4" fmla="*/ 3851030 h 3859823"/>
              <a:gd name="connsiteX5" fmla="*/ 0 w 8581292"/>
              <a:gd name="connsiteY5" fmla="*/ 0 h 385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81292" h="3859823">
                <a:moveTo>
                  <a:pt x="0" y="0"/>
                </a:moveTo>
                <a:lnTo>
                  <a:pt x="3587261" y="8792"/>
                </a:lnTo>
                <a:lnTo>
                  <a:pt x="8572500" y="395654"/>
                </a:lnTo>
                <a:cubicBezTo>
                  <a:pt x="8575431" y="1550377"/>
                  <a:pt x="8578361" y="2705100"/>
                  <a:pt x="8581292" y="3859823"/>
                </a:cubicBezTo>
                <a:lnTo>
                  <a:pt x="8791" y="3851030"/>
                </a:lnTo>
                <a:cubicBezTo>
                  <a:pt x="5860" y="2564422"/>
                  <a:pt x="20515" y="1286608"/>
                  <a:pt x="0" y="0"/>
                </a:cubicBezTo>
                <a:close/>
              </a:path>
            </a:pathLst>
          </a:custGeom>
          <a:solidFill>
            <a:srgbClr val="D9D9D9"/>
          </a:solidFill>
          <a:ln w="19050">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 name="Textplatzhalter 5"/>
          <p:cNvSpPr>
            <a:spLocks noGrp="1"/>
          </p:cNvSpPr>
          <p:nvPr>
            <p:ph type="body" sz="quarter" idx="11"/>
          </p:nvPr>
        </p:nvSpPr>
        <p:spPr/>
        <p:txBody>
          <a:bodyPr/>
          <a:lstStyle/>
          <a:p>
            <a:r>
              <a:rPr lang="en-US" dirty="0" smtClean="0"/>
              <a:t>Integration Blueprint</a:t>
            </a:r>
            <a:endParaRPr lang="en-US" dirty="0"/>
          </a:p>
        </p:txBody>
      </p:sp>
      <p:sp>
        <p:nvSpPr>
          <p:cNvPr id="4" name="Titel 3"/>
          <p:cNvSpPr>
            <a:spLocks noGrp="1"/>
          </p:cNvSpPr>
          <p:nvPr>
            <p:ph type="title"/>
          </p:nvPr>
        </p:nvSpPr>
        <p:spPr/>
        <p:txBody>
          <a:bodyPr/>
          <a:lstStyle/>
          <a:p>
            <a:r>
              <a:rPr lang="en-US" dirty="0" smtClean="0"/>
              <a:t>Overview (7/7) – Approach</a:t>
            </a:r>
            <a:endParaRPr lang="en-US" dirty="0"/>
          </a:p>
        </p:txBody>
      </p:sp>
      <p:sp>
        <p:nvSpPr>
          <p:cNvPr id="32" name="Rechteck 18"/>
          <p:cNvSpPr/>
          <p:nvPr/>
        </p:nvSpPr>
        <p:spPr>
          <a:xfrm>
            <a:off x="845035" y="1428407"/>
            <a:ext cx="8572015" cy="26961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Details on Methodology/Approach</a:t>
            </a:r>
            <a:endParaRPr lang="en-US" sz="900" b="1" dirty="0"/>
          </a:p>
        </p:txBody>
      </p:sp>
      <p:sp>
        <p:nvSpPr>
          <p:cNvPr id="35" name="Pentagon 37"/>
          <p:cNvSpPr/>
          <p:nvPr/>
        </p:nvSpPr>
        <p:spPr>
          <a:xfrm>
            <a:off x="912660" y="2588578"/>
            <a:ext cx="2674468"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Form hypotheses</a:t>
            </a:r>
            <a:endParaRPr lang="en-US" sz="900" b="1" dirty="0">
              <a:solidFill>
                <a:schemeClr val="bg1"/>
              </a:solidFill>
            </a:endParaRPr>
          </a:p>
        </p:txBody>
      </p:sp>
      <p:sp>
        <p:nvSpPr>
          <p:cNvPr id="36" name="Chevron 38"/>
          <p:cNvSpPr/>
          <p:nvPr/>
        </p:nvSpPr>
        <p:spPr>
          <a:xfrm>
            <a:off x="3789971"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Interviews &amp; documentation</a:t>
            </a:r>
            <a:endParaRPr lang="en-US" sz="900" b="1" dirty="0">
              <a:solidFill>
                <a:schemeClr val="bg1"/>
              </a:solidFill>
            </a:endParaRPr>
          </a:p>
        </p:txBody>
      </p:sp>
      <p:sp>
        <p:nvSpPr>
          <p:cNvPr id="37" name="Chevron 41"/>
          <p:cNvSpPr/>
          <p:nvPr/>
        </p:nvSpPr>
        <p:spPr>
          <a:xfrm>
            <a:off x="6666437" y="2588578"/>
            <a:ext cx="2674468"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and approval</a:t>
            </a:r>
            <a:endParaRPr lang="en-US" sz="900" b="1" dirty="0">
              <a:solidFill>
                <a:schemeClr val="bg1"/>
              </a:solidFill>
            </a:endParaRPr>
          </a:p>
        </p:txBody>
      </p:sp>
      <p:sp>
        <p:nvSpPr>
          <p:cNvPr id="38" name="Text Placeholder 7"/>
          <p:cNvSpPr txBox="1">
            <a:spLocks/>
          </p:cNvSpPr>
          <p:nvPr/>
        </p:nvSpPr>
        <p:spPr>
          <a:xfrm>
            <a:off x="912660" y="2975992"/>
            <a:ext cx="2675314"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Review of the available information on buyer and target:</a:t>
            </a:r>
          </a:p>
          <a:p>
            <a:pPr marL="360000" lvl="3" indent="-144000">
              <a:spcAft>
                <a:spcPts val="500"/>
              </a:spcAft>
              <a:buClr>
                <a:schemeClr val="tx2"/>
              </a:buClr>
              <a:buFont typeface="Arial" panose="020B0604020202020204" pitchFamily="34" charset="0"/>
              <a:buChar char="-"/>
              <a:defRPr/>
            </a:pPr>
            <a:r>
              <a:rPr lang="en-US" sz="900" dirty="0" smtClean="0"/>
              <a:t>Business reports</a:t>
            </a:r>
          </a:p>
          <a:p>
            <a:pPr marL="360000" lvl="3" indent="-144000">
              <a:spcAft>
                <a:spcPts val="500"/>
              </a:spcAft>
              <a:buClr>
                <a:schemeClr val="tx2"/>
              </a:buClr>
              <a:buFont typeface="Arial" panose="020B0604020202020204" pitchFamily="34" charset="0"/>
              <a:buChar char="-"/>
              <a:defRPr/>
            </a:pPr>
            <a:r>
              <a:rPr lang="en-US" sz="900" dirty="0" smtClean="0"/>
              <a:t>Information Memo</a:t>
            </a:r>
          </a:p>
          <a:p>
            <a:pPr marL="360000" lvl="3" indent="-144000">
              <a:spcAft>
                <a:spcPts val="500"/>
              </a:spcAft>
              <a:buClr>
                <a:schemeClr val="tx2"/>
              </a:buClr>
              <a:buFont typeface="Arial" panose="020B0604020202020204" pitchFamily="34" charset="0"/>
              <a:buChar char="-"/>
              <a:defRPr/>
            </a:pPr>
            <a:r>
              <a:rPr lang="en-US" sz="900" dirty="0" smtClean="0"/>
              <a:t>Management presentation, e.g. investment proposal</a:t>
            </a:r>
          </a:p>
          <a:p>
            <a:pPr marL="360000" lvl="3" indent="-144000">
              <a:spcAft>
                <a:spcPts val="500"/>
              </a:spcAft>
              <a:buClr>
                <a:schemeClr val="tx2"/>
              </a:buClr>
              <a:buFont typeface="Arial" panose="020B0604020202020204" pitchFamily="34" charset="0"/>
              <a:buChar char="-"/>
              <a:defRPr/>
            </a:pPr>
            <a:r>
              <a:rPr lang="en-US" sz="900" dirty="0" smtClean="0"/>
              <a:t>Management case including synergies (if available)</a:t>
            </a:r>
          </a:p>
          <a:p>
            <a:pPr marL="360000" lvl="3" indent="-144000">
              <a:spcAft>
                <a:spcPts val="500"/>
              </a:spcAft>
              <a:buClr>
                <a:schemeClr val="tx2"/>
              </a:buClr>
              <a:buFont typeface="Arial" panose="020B0604020202020204" pitchFamily="34" charset="0"/>
              <a:buChar char="-"/>
              <a:defRPr/>
            </a:pPr>
            <a:r>
              <a:rPr lang="en-US" sz="900" dirty="0" smtClean="0"/>
              <a:t>Due diligence documents (if available)</a:t>
            </a:r>
          </a:p>
          <a:p>
            <a:pPr marL="216000" lvl="2" indent="-216000">
              <a:spcAft>
                <a:spcPts val="500"/>
              </a:spcAft>
              <a:buClr>
                <a:schemeClr val="tx2"/>
              </a:buClr>
              <a:buFont typeface="Arial" panose="020B0604020202020204" pitchFamily="34" charset="0"/>
              <a:buChar char="—"/>
              <a:defRPr/>
            </a:pPr>
            <a:r>
              <a:rPr lang="en-US" sz="900" dirty="0" smtClean="0"/>
              <a:t>Coordination with project head/integration director on the customer side which managers should be invited to individual interviews</a:t>
            </a:r>
          </a:p>
          <a:p>
            <a:pPr marL="216000" lvl="2" indent="-216000">
              <a:spcAft>
                <a:spcPts val="500"/>
              </a:spcAft>
              <a:buClr>
                <a:schemeClr val="tx2"/>
              </a:buClr>
              <a:buFont typeface="Arial" panose="020B0604020202020204" pitchFamily="34" charset="0"/>
              <a:buChar char="—"/>
              <a:defRPr/>
            </a:pPr>
            <a:r>
              <a:rPr lang="en-US" sz="900" dirty="0" smtClean="0"/>
              <a:t>Make appointments for the interviews</a:t>
            </a:r>
          </a:p>
          <a:p>
            <a:pPr marL="216000" lvl="2" indent="-216000">
              <a:spcAft>
                <a:spcPts val="500"/>
              </a:spcAft>
              <a:buClr>
                <a:schemeClr val="tx2"/>
              </a:buClr>
              <a:buFont typeface="Arial" panose="020B0604020202020204" pitchFamily="34" charset="0"/>
              <a:buChar char="—"/>
              <a:defRPr/>
            </a:pPr>
            <a:r>
              <a:rPr lang="en-US" sz="900" dirty="0" smtClean="0"/>
              <a:t>Initial assumptions/hypotheses </a:t>
            </a:r>
          </a:p>
          <a:p>
            <a:pPr marL="179388" lvl="1" indent="-179388">
              <a:spcAft>
                <a:spcPts val="500"/>
              </a:spcAft>
              <a:buClr>
                <a:srgbClr val="97989A"/>
              </a:buClr>
              <a:buFont typeface="Symbol" pitchFamily="18" charset="2"/>
              <a:buChar char="-"/>
              <a:defRPr/>
            </a:pPr>
            <a:endParaRPr lang="en-US" sz="900" dirty="0" smtClean="0">
              <a:cs typeface="Arial" pitchFamily="34" charset="0"/>
            </a:endParaRPr>
          </a:p>
        </p:txBody>
      </p:sp>
      <p:sp>
        <p:nvSpPr>
          <p:cNvPr id="39" name="Text Placeholder 7"/>
          <p:cNvSpPr txBox="1">
            <a:spLocks/>
          </p:cNvSpPr>
          <p:nvPr/>
        </p:nvSpPr>
        <p:spPr>
          <a:xfrm>
            <a:off x="3789971"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Performance of individual interviews with standardized questions on the subjects of</a:t>
            </a:r>
          </a:p>
          <a:p>
            <a:pPr marL="360000" lvl="3" indent="-144000">
              <a:spcAft>
                <a:spcPts val="500"/>
              </a:spcAft>
              <a:buClr>
                <a:schemeClr val="tx2"/>
              </a:buClr>
              <a:buSzPct val="100000"/>
              <a:buFont typeface="Arial" panose="020B0604020202020204" pitchFamily="34" charset="0"/>
              <a:buChar char="-"/>
              <a:defRPr/>
            </a:pPr>
            <a:r>
              <a:rPr lang="en-US" sz="900" dirty="0" smtClean="0"/>
              <a:t>Deal rationale</a:t>
            </a:r>
          </a:p>
          <a:p>
            <a:pPr marL="360000" lvl="3" indent="-144000">
              <a:spcAft>
                <a:spcPts val="500"/>
              </a:spcAft>
              <a:buClr>
                <a:schemeClr val="tx2"/>
              </a:buClr>
              <a:buSzPct val="100000"/>
              <a:buFont typeface="Arial" panose="020B0604020202020204" pitchFamily="34" charset="0"/>
              <a:buChar char="-"/>
              <a:defRPr/>
            </a:pPr>
            <a:r>
              <a:rPr lang="en-US" sz="900" dirty="0" smtClean="0"/>
              <a:t>Depth of integration</a:t>
            </a:r>
          </a:p>
          <a:p>
            <a:pPr marL="360000" lvl="3" indent="-144000">
              <a:spcAft>
                <a:spcPts val="500"/>
              </a:spcAft>
              <a:buClr>
                <a:schemeClr val="tx2"/>
              </a:buClr>
              <a:buSzPct val="100000"/>
              <a:buFont typeface="Arial" panose="020B0604020202020204" pitchFamily="34" charset="0"/>
              <a:buChar char="-"/>
              <a:defRPr/>
            </a:pPr>
            <a:r>
              <a:rPr lang="en-US" sz="900" dirty="0" smtClean="0"/>
              <a:t>Indications for organizational target structure</a:t>
            </a:r>
          </a:p>
          <a:p>
            <a:pPr marL="360000" lvl="3" indent="-144000">
              <a:spcAft>
                <a:spcPts val="500"/>
              </a:spcAft>
              <a:buClr>
                <a:schemeClr val="tx2"/>
              </a:buClr>
              <a:buSzPct val="100000"/>
              <a:buFont typeface="Arial" panose="020B0604020202020204" pitchFamily="34" charset="0"/>
              <a:buChar char="-"/>
              <a:defRPr/>
            </a:pPr>
            <a:r>
              <a:rPr lang="en-US" sz="900" dirty="0" smtClean="0"/>
              <a:t>Key risks and measures</a:t>
            </a:r>
          </a:p>
          <a:p>
            <a:pPr marL="360000" lvl="3" indent="-144000">
              <a:spcAft>
                <a:spcPts val="500"/>
              </a:spcAft>
              <a:buClr>
                <a:schemeClr val="tx2"/>
              </a:buClr>
              <a:buSzPct val="100000"/>
              <a:buFont typeface="Arial" panose="020B0604020202020204" pitchFamily="34" charset="0"/>
              <a:buChar char="-"/>
              <a:defRPr/>
            </a:pPr>
            <a:r>
              <a:rPr lang="en-US" sz="900" dirty="0" smtClean="0"/>
              <a:t>“Non-negotiables/deal breakers“</a:t>
            </a:r>
          </a:p>
          <a:p>
            <a:pPr marL="360000" lvl="3" indent="-144000">
              <a:spcAft>
                <a:spcPts val="500"/>
              </a:spcAft>
              <a:buClr>
                <a:schemeClr val="tx2"/>
              </a:buClr>
              <a:buSzPct val="100000"/>
              <a:buFont typeface="Arial" panose="020B0604020202020204" pitchFamily="34" charset="0"/>
              <a:buChar char="-"/>
              <a:defRPr/>
            </a:pPr>
            <a:r>
              <a:rPr lang="en-US" sz="900" dirty="0" smtClean="0"/>
              <a:t>Synergies</a:t>
            </a:r>
          </a:p>
          <a:p>
            <a:pPr marL="360000" lvl="3" indent="-144000">
              <a:spcAft>
                <a:spcPts val="500"/>
              </a:spcAft>
              <a:buClr>
                <a:schemeClr val="tx2"/>
              </a:buClr>
              <a:buSzPct val="100000"/>
              <a:buFont typeface="Arial" panose="020B0604020202020204" pitchFamily="34" charset="0"/>
              <a:buChar char="-"/>
              <a:defRPr/>
            </a:pPr>
            <a:r>
              <a:rPr lang="en-US" sz="900" dirty="0" smtClean="0"/>
              <a:t>Stakeholder</a:t>
            </a:r>
          </a:p>
          <a:p>
            <a:pPr marL="216000" lvl="2" indent="-216000">
              <a:spcAft>
                <a:spcPts val="500"/>
              </a:spcAft>
              <a:buClr>
                <a:schemeClr val="tx2"/>
              </a:buClr>
              <a:buFont typeface="Arial" panose="020B0604020202020204" pitchFamily="34" charset="0"/>
              <a:buChar char="—"/>
              <a:defRPr/>
            </a:pPr>
            <a:r>
              <a:rPr lang="en-US" sz="900" dirty="0" smtClean="0"/>
              <a:t>Bundling of the interview results</a:t>
            </a:r>
          </a:p>
          <a:p>
            <a:pPr marL="216000" lvl="2" indent="-216000">
              <a:spcAft>
                <a:spcPts val="500"/>
              </a:spcAft>
              <a:buClr>
                <a:schemeClr val="tx2"/>
              </a:buClr>
              <a:buFont typeface="Arial" panose="020B0604020202020204" pitchFamily="34" charset="0"/>
              <a:buChar char="—"/>
              <a:defRPr/>
            </a:pPr>
            <a:r>
              <a:rPr lang="en-US" sz="900" dirty="0" smtClean="0"/>
              <a:t>Highlighting of open issues for approval in alignment workshop</a:t>
            </a:r>
          </a:p>
          <a:p>
            <a:pPr marL="216000" lvl="2" indent="-216000">
              <a:spcAft>
                <a:spcPts val="500"/>
              </a:spcAft>
              <a:buClr>
                <a:schemeClr val="tx2"/>
              </a:buClr>
              <a:buFont typeface="Arial" panose="020B0604020202020204" pitchFamily="34" charset="0"/>
              <a:buChar char="—"/>
              <a:defRPr/>
            </a:pPr>
            <a:r>
              <a:rPr lang="en-US" sz="900" dirty="0" smtClean="0"/>
              <a:t>Definition of critical success factors</a:t>
            </a:r>
          </a:p>
          <a:p>
            <a:pPr marL="179388" lvl="1" indent="-179388">
              <a:spcAft>
                <a:spcPts val="500"/>
              </a:spcAft>
              <a:buClr>
                <a:srgbClr val="97989A"/>
              </a:buClr>
              <a:buFont typeface="Arial" pitchFamily="34" charset="0"/>
              <a:buChar char="■"/>
              <a:defRPr/>
            </a:pPr>
            <a:endParaRPr lang="en-US" sz="900" dirty="0" smtClean="0">
              <a:cs typeface="Arial" pitchFamily="34" charset="0"/>
            </a:endParaRPr>
          </a:p>
        </p:txBody>
      </p:sp>
      <p:sp>
        <p:nvSpPr>
          <p:cNvPr id="40" name="Text Placeholder 7"/>
          <p:cNvSpPr txBox="1">
            <a:spLocks/>
          </p:cNvSpPr>
          <p:nvPr/>
        </p:nvSpPr>
        <p:spPr>
          <a:xfrm>
            <a:off x="6666437" y="2975992"/>
            <a:ext cx="2674468" cy="2987733"/>
          </a:xfrm>
          <a:prstGeom prst="rect">
            <a:avLst/>
          </a:prstGeom>
          <a:solidFill>
            <a:schemeClr val="bg1"/>
          </a:solidFill>
          <a:ln>
            <a:solidFill>
              <a:schemeClr val="bg1"/>
            </a:solidFill>
          </a:ln>
        </p:spPr>
        <p:txBody>
          <a:bodyPr wrap="square" lIns="54000" tIns="54000" rIns="54000" bIns="54000">
            <a:noAutofit/>
          </a:bodyPr>
          <a:lstStyle/>
          <a:p>
            <a:pPr marL="0" lvl="1">
              <a:spcAft>
                <a:spcPts val="500"/>
              </a:spcAft>
              <a:buClr>
                <a:srgbClr val="97989A"/>
              </a:buClr>
              <a:defRPr/>
            </a:pPr>
            <a:r>
              <a:rPr lang="en-US" sz="900" b="1" dirty="0" smtClean="0">
                <a:solidFill>
                  <a:schemeClr val="tx2"/>
                </a:solidFill>
                <a:cs typeface="Arial" pitchFamily="34" charset="0"/>
              </a:rPr>
              <a:t>Approach:</a:t>
            </a:r>
          </a:p>
          <a:p>
            <a:pPr marL="216000" lvl="2" indent="-216000">
              <a:spcAft>
                <a:spcPts val="500"/>
              </a:spcAft>
              <a:buClr>
                <a:schemeClr val="tx2"/>
              </a:buClr>
              <a:buFont typeface="Arial" panose="020B0604020202020204" pitchFamily="34" charset="0"/>
              <a:buChar char="—"/>
              <a:defRPr/>
            </a:pPr>
            <a:r>
              <a:rPr lang="en-US" sz="900" dirty="0" smtClean="0"/>
              <a:t>The blueprint will be developed in an off-site alignment workshop (at least one day long) together with the steering committee and if possible with the operational project lead (Buyer)</a:t>
            </a:r>
          </a:p>
          <a:p>
            <a:pPr marL="216000" lvl="2" indent="-216000">
              <a:spcAft>
                <a:spcPts val="500"/>
              </a:spcAft>
              <a:buClr>
                <a:schemeClr val="tx2"/>
              </a:buClr>
              <a:buFont typeface="Arial" panose="020B0604020202020204" pitchFamily="34" charset="0"/>
              <a:buChar char="—"/>
              <a:defRPr/>
            </a:pPr>
            <a:r>
              <a:rPr lang="en-US" sz="900" dirty="0" smtClean="0"/>
              <a:t>Here the entire document will be reviewed jointly to reach a consensus on every subject</a:t>
            </a:r>
          </a:p>
          <a:p>
            <a:pPr marL="216000" lvl="2" indent="-216000">
              <a:spcAft>
                <a:spcPts val="500"/>
              </a:spcAft>
              <a:buClr>
                <a:schemeClr val="tx2"/>
              </a:buClr>
              <a:buFont typeface="Arial" panose="020B0604020202020204" pitchFamily="34" charset="0"/>
              <a:buChar char="—"/>
              <a:defRPr/>
            </a:pPr>
            <a:r>
              <a:rPr lang="en-US" sz="900" dirty="0" smtClean="0"/>
              <a:t>If necessary, the management of the target will be included in an additional kick-off meeting</a:t>
            </a:r>
          </a:p>
          <a:p>
            <a:pPr marL="216000" lvl="2" indent="-216000">
              <a:spcAft>
                <a:spcPts val="500"/>
              </a:spcAft>
              <a:buClr>
                <a:schemeClr val="tx2"/>
              </a:buClr>
              <a:buFont typeface="Arial" panose="020B0604020202020204" pitchFamily="34" charset="0"/>
              <a:buChar char="—"/>
              <a:defRPr/>
            </a:pPr>
            <a:r>
              <a:rPr lang="en-US" sz="900" dirty="0" smtClean="0"/>
              <a:t>At the end of the alignment workshop the document will be approved and presented to the whole project team during the kick-off meeting</a:t>
            </a:r>
          </a:p>
          <a:p>
            <a:pPr marL="179388" lvl="1" indent="-179388">
              <a:spcAft>
                <a:spcPts val="500"/>
              </a:spcAft>
              <a:buClr>
                <a:srgbClr val="97989A"/>
              </a:buClr>
              <a:buFont typeface="Arial" pitchFamily="34" charset="0"/>
              <a:buChar char="■"/>
              <a:defRPr/>
            </a:pPr>
            <a:endParaRPr lang="en-US" sz="900" dirty="0" smtClean="0">
              <a:cs typeface="Arial" pitchFamily="34" charset="0"/>
            </a:endParaRPr>
          </a:p>
        </p:txBody>
      </p:sp>
      <p:sp>
        <p:nvSpPr>
          <p:cNvPr id="41" name="Ellipse 61"/>
          <p:cNvSpPr>
            <a:spLocks noChangeAspect="1"/>
          </p:cNvSpPr>
          <p:nvPr/>
        </p:nvSpPr>
        <p:spPr>
          <a:xfrm>
            <a:off x="1001799"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42" name="Ellipse 61"/>
          <p:cNvSpPr>
            <a:spLocks noChangeAspect="1"/>
          </p:cNvSpPr>
          <p:nvPr/>
        </p:nvSpPr>
        <p:spPr>
          <a:xfrm>
            <a:off x="4081655" y="2678894"/>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43" name="Ellipse 61"/>
          <p:cNvSpPr>
            <a:spLocks noChangeAspect="1"/>
          </p:cNvSpPr>
          <p:nvPr/>
        </p:nvSpPr>
        <p:spPr>
          <a:xfrm>
            <a:off x="6977867" y="2670102"/>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44" name="Pentagon 47"/>
          <p:cNvSpPr/>
          <p:nvPr/>
        </p:nvSpPr>
        <p:spPr>
          <a:xfrm>
            <a:off x="844082" y="1800494"/>
            <a:ext cx="1337235" cy="32832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Form hypotheses</a:t>
            </a:r>
            <a:endParaRPr lang="en-US" sz="900" b="1" dirty="0">
              <a:solidFill>
                <a:schemeClr val="bg1"/>
              </a:solidFill>
            </a:endParaRPr>
          </a:p>
        </p:txBody>
      </p:sp>
      <p:sp>
        <p:nvSpPr>
          <p:cNvPr id="45" name="Chevron 48"/>
          <p:cNvSpPr/>
          <p:nvPr/>
        </p:nvSpPr>
        <p:spPr>
          <a:xfrm>
            <a:off x="2043062"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Interviews &amp; documentation</a:t>
            </a:r>
            <a:endParaRPr lang="en-US" sz="900" b="1" dirty="0">
              <a:solidFill>
                <a:schemeClr val="bg1"/>
              </a:solidFill>
            </a:endParaRPr>
          </a:p>
        </p:txBody>
      </p:sp>
      <p:sp>
        <p:nvSpPr>
          <p:cNvPr id="46" name="Chevron 51"/>
          <p:cNvSpPr>
            <a:spLocks/>
          </p:cNvSpPr>
          <p:nvPr/>
        </p:nvSpPr>
        <p:spPr>
          <a:xfrm>
            <a:off x="3242041" y="1800494"/>
            <a:ext cx="1337235" cy="32832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Coordination &amp; approval</a:t>
            </a:r>
            <a:endParaRPr lang="en-US" sz="900" b="1" dirty="0">
              <a:solidFill>
                <a:schemeClr val="bg1"/>
              </a:solidFill>
            </a:endParaRPr>
          </a:p>
        </p:txBody>
      </p:sp>
      <p:sp>
        <p:nvSpPr>
          <p:cNvPr id="48" name="Chevron 83"/>
          <p:cNvSpPr>
            <a:spLocks/>
          </p:cNvSpPr>
          <p:nvPr/>
        </p:nvSpPr>
        <p:spPr>
          <a:xfrm>
            <a:off x="4441019" y="1800494"/>
            <a:ext cx="4906013" cy="328322"/>
          </a:xfrm>
          <a:prstGeom prst="chevron">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Further integration/JV approach</a:t>
            </a:r>
            <a:endParaRPr lang="en-US" sz="900" dirty="0">
              <a:solidFill>
                <a:schemeClr val="bg1"/>
              </a:solidFill>
            </a:endParaRPr>
          </a:p>
        </p:txBody>
      </p:sp>
      <p:sp>
        <p:nvSpPr>
          <p:cNvPr id="49" name="Ellipse 61"/>
          <p:cNvSpPr>
            <a:spLocks noChangeAspect="1"/>
          </p:cNvSpPr>
          <p:nvPr/>
        </p:nvSpPr>
        <p:spPr>
          <a:xfrm>
            <a:off x="791871"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50" name="Ellipse 61"/>
          <p:cNvSpPr>
            <a:spLocks noChangeAspect="1"/>
          </p:cNvSpPr>
          <p:nvPr/>
        </p:nvSpPr>
        <p:spPr>
          <a:xfrm>
            <a:off x="203776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51" name="Ellipse 61"/>
          <p:cNvSpPr>
            <a:spLocks noChangeAspect="1"/>
          </p:cNvSpPr>
          <p:nvPr/>
        </p:nvSpPr>
        <p:spPr>
          <a:xfrm>
            <a:off x="3224454" y="1743263"/>
            <a:ext cx="150385" cy="14400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55" name="Rectangle 35"/>
          <p:cNvSpPr/>
          <p:nvPr/>
        </p:nvSpPr>
        <p:spPr>
          <a:xfrm rot="16200000">
            <a:off x="-1083743" y="4114375"/>
            <a:ext cx="3495127" cy="32531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Process steps</a:t>
            </a:r>
            <a:endParaRPr lang="en-US" sz="900" b="1" dirty="0"/>
          </a:p>
        </p:txBody>
      </p:sp>
    </p:spTree>
    <p:extLst>
      <p:ext uri="{BB962C8B-B14F-4D97-AF65-F5344CB8AC3E}">
        <p14:creationId xmlns:p14="http://schemas.microsoft.com/office/powerpoint/2010/main" val="249485243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aDBLxUYLQkStom9MU7PVGg"/>
</p:tagLst>
</file>

<file path=ppt/tags/tag100.xml><?xml version="1.0" encoding="utf-8"?>
<p:tagLst xmlns:a="http://schemas.openxmlformats.org/drawingml/2006/main" xmlns:r="http://schemas.openxmlformats.org/officeDocument/2006/relationships" xmlns:p="http://schemas.openxmlformats.org/presentationml/2006/main">
  <p:tag name="ADV_TOP" val="261,4753"/>
  <p:tag name="ADV_LEFT" val="289,8517"/>
  <p:tag name="ADV_HEIGHT" val="28,34646"/>
  <p:tag name="ADV_WIDTH" val="28,34646"/>
</p:tagLst>
</file>

<file path=ppt/tags/tag101.xml><?xml version="1.0" encoding="utf-8"?>
<p:tagLst xmlns:a="http://schemas.openxmlformats.org/drawingml/2006/main" xmlns:r="http://schemas.openxmlformats.org/officeDocument/2006/relationships" xmlns:p="http://schemas.openxmlformats.org/presentationml/2006/main">
  <p:tag name="ADV_TOP" val="261,4753"/>
  <p:tag name="ADV_LEFT" val="289,8517"/>
  <p:tag name="ADV_HEIGHT" val="28,34646"/>
  <p:tag name="ADV_WIDTH" val="28,34646"/>
</p:tagLst>
</file>

<file path=ppt/tags/tag102.xml><?xml version="1.0" encoding="utf-8"?>
<p:tagLst xmlns:a="http://schemas.openxmlformats.org/drawingml/2006/main" xmlns:r="http://schemas.openxmlformats.org/officeDocument/2006/relationships" xmlns:p="http://schemas.openxmlformats.org/presentationml/2006/main">
  <p:tag name="ADV_TOP" val="213,0811"/>
  <p:tag name="ADV_LEFT" val="289,8517"/>
  <p:tag name="ADV_HEIGHT" val="28,34646"/>
  <p:tag name="ADV_WIDTH" val="28,34646"/>
</p:tagLst>
</file>

<file path=ppt/tags/tag103.xml><?xml version="1.0" encoding="utf-8"?>
<p:tagLst xmlns:a="http://schemas.openxmlformats.org/drawingml/2006/main" xmlns:r="http://schemas.openxmlformats.org/officeDocument/2006/relationships" xmlns:p="http://schemas.openxmlformats.org/presentationml/2006/main">
  <p:tag name="ADV_TOP" val="116,2926"/>
  <p:tag name="ADV_LEFT" val="289,8517"/>
  <p:tag name="ADV_HEIGHT" val="28,34646"/>
  <p:tag name="ADV_WIDTH" val="28,34646"/>
</p:tagLst>
</file>

<file path=ppt/tags/tag104.xml><?xml version="1.0" encoding="utf-8"?>
<p:tagLst xmlns:a="http://schemas.openxmlformats.org/drawingml/2006/main" xmlns:r="http://schemas.openxmlformats.org/officeDocument/2006/relationships" xmlns:p="http://schemas.openxmlformats.org/presentationml/2006/main">
  <p:tag name="ADV_TOP" val="261,4753"/>
  <p:tag name="ADV_LEFT" val="289,8517"/>
  <p:tag name="ADV_HEIGHT" val="28,34646"/>
  <p:tag name="ADV_WIDTH" val="28,34646"/>
</p:tagLst>
</file>

<file path=ppt/tags/tag105.xml><?xml version="1.0" encoding="utf-8"?>
<p:tagLst xmlns:a="http://schemas.openxmlformats.org/drawingml/2006/main" xmlns:r="http://schemas.openxmlformats.org/officeDocument/2006/relationships" xmlns:p="http://schemas.openxmlformats.org/presentationml/2006/main">
  <p:tag name="ADV_TOP" val="261,4753"/>
  <p:tag name="ADV_LEFT" val="289,8517"/>
  <p:tag name="ADV_HEIGHT" val="28,34646"/>
  <p:tag name="ADV_WIDTH" val="28,34646"/>
</p:tagLst>
</file>

<file path=ppt/tags/tag106.xml><?xml version="1.0" encoding="utf-8"?>
<p:tagLst xmlns:a="http://schemas.openxmlformats.org/drawingml/2006/main" xmlns:r="http://schemas.openxmlformats.org/officeDocument/2006/relationships" xmlns:p="http://schemas.openxmlformats.org/presentationml/2006/main">
  <p:tag name="ADV_TOP" val="116,2926"/>
  <p:tag name="ADV_LEFT" val="289,8517"/>
  <p:tag name="ADV_HEIGHT" val="28,34646"/>
  <p:tag name="ADV_WIDTH" val="28,34646"/>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QgzNLs9cUqZkxfsfiLZ4Q"/>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j.pmid8_VU.ibGdnhRg43w"/>
</p:tagLst>
</file>

<file path=ppt/tags/tag109.xml><?xml version="1.0" encoding="utf-8"?>
<p:tagLst xmlns:a="http://schemas.openxmlformats.org/drawingml/2006/main" xmlns:r="http://schemas.openxmlformats.org/officeDocument/2006/relationships" xmlns:p="http://schemas.openxmlformats.org/presentationml/2006/main">
  <p:tag name="ADV_TOP" val="116,2926"/>
  <p:tag name="ADV_LEFT" val="289,8517"/>
  <p:tag name="ADV_HEIGHT" val="28,34646"/>
  <p:tag name="ADV_WIDTH" val="28,34646"/>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86iyOBtqqUSuuqvXk8eGsw"/>
</p:tagLst>
</file>

<file path=ppt/tags/tag110.xml><?xml version="1.0" encoding="utf-8"?>
<p:tagLst xmlns:a="http://schemas.openxmlformats.org/drawingml/2006/main" xmlns:r="http://schemas.openxmlformats.org/officeDocument/2006/relationships" xmlns:p="http://schemas.openxmlformats.org/presentationml/2006/main">
  <p:tag name="ADV_TOP" val="261,4753"/>
  <p:tag name="ADV_LEFT" val="289,8517"/>
  <p:tag name="ADV_HEIGHT" val="28,34646"/>
  <p:tag name="ADV_WIDTH" val="28,34646"/>
</p:tagLst>
</file>

<file path=ppt/tags/tag111.xml><?xml version="1.0" encoding="utf-8"?>
<p:tagLst xmlns:a="http://schemas.openxmlformats.org/drawingml/2006/main" xmlns:r="http://schemas.openxmlformats.org/officeDocument/2006/relationships" xmlns:p="http://schemas.openxmlformats.org/presentationml/2006/main">
  <p:tag name="ADV_TOP" val="213,0811"/>
  <p:tag name="ADV_LEFT" val="289,8517"/>
  <p:tag name="ADV_HEIGHT" val="28,34646"/>
  <p:tag name="ADV_WIDTH" val="28,34646"/>
</p:tagLst>
</file>

<file path=ppt/tags/tag112.xml><?xml version="1.0" encoding="utf-8"?>
<p:tagLst xmlns:a="http://schemas.openxmlformats.org/drawingml/2006/main" xmlns:r="http://schemas.openxmlformats.org/officeDocument/2006/relationships" xmlns:p="http://schemas.openxmlformats.org/presentationml/2006/main">
  <p:tag name="ADV_TOP" val="261,4753"/>
  <p:tag name="ADV_LEFT" val="289,8517"/>
  <p:tag name="ADV_HEIGHT" val="28,34646"/>
  <p:tag name="ADV_WIDTH" val="28,34646"/>
</p:tagLst>
</file>

<file path=ppt/tags/tag113.xml><?xml version="1.0" encoding="utf-8"?>
<p:tagLst xmlns:a="http://schemas.openxmlformats.org/drawingml/2006/main" xmlns:r="http://schemas.openxmlformats.org/officeDocument/2006/relationships" xmlns:p="http://schemas.openxmlformats.org/presentationml/2006/main">
  <p:tag name="ADV_TOP" val="261,4753"/>
  <p:tag name="ADV_LEFT" val="289,8517"/>
  <p:tag name="ADV_HEIGHT" val="28,34646"/>
  <p:tag name="ADV_WIDTH" val="28,34646"/>
</p:tagLst>
</file>

<file path=ppt/tags/tag114.xml><?xml version="1.0" encoding="utf-8"?>
<p:tagLst xmlns:a="http://schemas.openxmlformats.org/drawingml/2006/main" xmlns:r="http://schemas.openxmlformats.org/officeDocument/2006/relationships" xmlns:p="http://schemas.openxmlformats.org/presentationml/2006/main">
  <p:tag name="ADV_TOP" val="261,4753"/>
  <p:tag name="ADV_LEFT" val="289,8517"/>
  <p:tag name="ADV_HEIGHT" val="28,34646"/>
  <p:tag name="ADV_WIDTH" val="28,34646"/>
</p:tagLst>
</file>

<file path=ppt/tags/tag115.xml><?xml version="1.0" encoding="utf-8"?>
<p:tagLst xmlns:a="http://schemas.openxmlformats.org/drawingml/2006/main" xmlns:r="http://schemas.openxmlformats.org/officeDocument/2006/relationships" xmlns:p="http://schemas.openxmlformats.org/presentationml/2006/main">
  <p:tag name="ADV_TOP" val="213,0811"/>
  <p:tag name="ADV_LEFT" val="289,8517"/>
  <p:tag name="ADV_HEIGHT" val="28,34646"/>
  <p:tag name="ADV_WIDTH" val="28,34646"/>
</p:tagLst>
</file>

<file path=ppt/tags/tag116.xml><?xml version="1.0" encoding="utf-8"?>
<p:tagLst xmlns:a="http://schemas.openxmlformats.org/drawingml/2006/main" xmlns:r="http://schemas.openxmlformats.org/officeDocument/2006/relationships" xmlns:p="http://schemas.openxmlformats.org/presentationml/2006/main">
  <p:tag name="ADV_TOP" val="270.4398"/>
  <p:tag name="ADV_LEFT" val="21.49992"/>
  <p:tag name="ADV_HEIGHT" val="16.56016"/>
  <p:tag name="ADV_WIDTH" val="362.875"/>
</p:tagLst>
</file>

<file path=ppt/tags/tag117.xml><?xml version="1.0" encoding="utf-8"?>
<p:tagLst xmlns:a="http://schemas.openxmlformats.org/drawingml/2006/main" xmlns:r="http://schemas.openxmlformats.org/officeDocument/2006/relationships" xmlns:p="http://schemas.openxmlformats.org/presentationml/2006/main">
  <p:tag name="ADV_TOP" val="99.875"/>
  <p:tag name="ADV_LEFT" val="395.75"/>
  <p:tag name="ADV_HEIGHT" val="192.75"/>
  <p:tag name="ADV_WIDTH" val="362.75"/>
</p:tagLst>
</file>

<file path=ppt/tags/tag118.xml><?xml version="1.0" encoding="utf-8"?>
<p:tagLst xmlns:a="http://schemas.openxmlformats.org/drawingml/2006/main" xmlns:r="http://schemas.openxmlformats.org/officeDocument/2006/relationships" xmlns:p="http://schemas.openxmlformats.org/presentationml/2006/main">
  <p:tag name="ADV_TOP" val="99.875"/>
  <p:tag name="ADV_LEFT" val="395.75"/>
  <p:tag name="ADV_HEIGHT" val="192.75"/>
  <p:tag name="ADV_WIDTH" val="362.75"/>
</p:tagLst>
</file>

<file path=ppt/tags/tag119.xml><?xml version="1.0" encoding="utf-8"?>
<p:tagLst xmlns:a="http://schemas.openxmlformats.org/drawingml/2006/main" xmlns:r="http://schemas.openxmlformats.org/officeDocument/2006/relationships" xmlns:p="http://schemas.openxmlformats.org/presentationml/2006/main">
  <p:tag name="ADV_TOP" val="99.875"/>
  <p:tag name="ADV_LEFT" val="395.75"/>
  <p:tag name="ADV_HEIGHT" val="192.75"/>
  <p:tag name="ADV_WIDTH" val="362.75"/>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YJO3EYh1EWeOFV5mskBYw"/>
</p:tagLst>
</file>

<file path=ppt/tags/tag120.xml><?xml version="1.0" encoding="utf-8"?>
<p:tagLst xmlns:a="http://schemas.openxmlformats.org/drawingml/2006/main" xmlns:r="http://schemas.openxmlformats.org/officeDocument/2006/relationships" xmlns:p="http://schemas.openxmlformats.org/presentationml/2006/main">
  <p:tag name="ADV_TOP" val="99.875"/>
  <p:tag name="ADV_LEFT" val="395.75"/>
  <p:tag name="ADV_HEIGHT" val="192.75"/>
  <p:tag name="ADV_WIDTH" val="362.75"/>
</p:tagLst>
</file>

<file path=ppt/tags/tag121.xml><?xml version="1.0" encoding="utf-8"?>
<p:tagLst xmlns:a="http://schemas.openxmlformats.org/drawingml/2006/main" xmlns:r="http://schemas.openxmlformats.org/officeDocument/2006/relationships" xmlns:p="http://schemas.openxmlformats.org/presentationml/2006/main">
  <p:tag name="ADV_TOP" val="99.875"/>
  <p:tag name="ADV_LEFT" val="395.75"/>
  <p:tag name="ADV_HEIGHT" val="192.75"/>
  <p:tag name="ADV_WIDTH" val="362.75"/>
</p:tagLst>
</file>

<file path=ppt/tags/tag122.xml><?xml version="1.0" encoding="utf-8"?>
<p:tagLst xmlns:a="http://schemas.openxmlformats.org/drawingml/2006/main" xmlns:r="http://schemas.openxmlformats.org/officeDocument/2006/relationships" xmlns:p="http://schemas.openxmlformats.org/presentationml/2006/main">
  <p:tag name="ADV_TOP" val="99.875"/>
  <p:tag name="ADV_LEFT" val="395.75"/>
  <p:tag name="ADV_HEIGHT" val="192.75"/>
  <p:tag name="ADV_WIDTH" val="362.75"/>
</p:tagLst>
</file>

<file path=ppt/tags/tag123.xml><?xml version="1.0" encoding="utf-8"?>
<p:tagLst xmlns:a="http://schemas.openxmlformats.org/drawingml/2006/main" xmlns:r="http://schemas.openxmlformats.org/officeDocument/2006/relationships" xmlns:p="http://schemas.openxmlformats.org/presentationml/2006/main">
  <p:tag name="ADV_TOP" val="99.875"/>
  <p:tag name="ADV_LEFT" val="395.75"/>
  <p:tag name="ADV_HEIGHT" val="192.75"/>
  <p:tag name="ADV_WIDTH" val="362.75"/>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pRjt1qgjF8ES9Pq8TTskeuQ"/>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pm.HrwdlGWUOna.wYiZOusg"/>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pYgvaS.u7F0q_wqtreR4ylA"/>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pdoLBXlroV0azC_XZUBQxCg"/>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pULXovL1QH0u3bjGCJ2coZQ"/>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p8WdMIwPje0u6tLhBdEeOz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sjlXAsIxwEqRq7hb05wNcw"/>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piLDq2jCQOUGGLKz8jrOOZQ"/>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pFSMuxAuRhU.yYBZk2FSeRQ"/>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piLDq2jCQOUGGLKz8jrOOZQ"/>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pFSMuxAuRhU.yYBZk2FSeRQ"/>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pFSMuxAuRhU.yYBZk2FSeRQ"/>
</p:tagLst>
</file>

<file path=ppt/tags/tag135.xml><?xml version="1.0" encoding="utf-8"?>
<p:tagLst xmlns:a="http://schemas.openxmlformats.org/drawingml/2006/main" xmlns:r="http://schemas.openxmlformats.org/officeDocument/2006/relationships" xmlns:p="http://schemas.openxmlformats.org/presentationml/2006/main">
  <p:tag name="APT_TOP" val="304.25"/>
  <p:tag name="APT_LEFT" val="123.5"/>
  <p:tag name="APT_HEIGHT" val="149"/>
  <p:tag name="APT_WIDTH" val="317"/>
</p:tagLst>
</file>

<file path=ppt/tags/tag136.xml><?xml version="1.0" encoding="utf-8"?>
<p:tagLst xmlns:a="http://schemas.openxmlformats.org/drawingml/2006/main" xmlns:r="http://schemas.openxmlformats.org/officeDocument/2006/relationships" xmlns:p="http://schemas.openxmlformats.org/presentationml/2006/main">
  <p:tag name="COPYRIGHT1" val="TRU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jmZWwLrYEE6f5.Opfd3f3w"/>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J1yRB3MfykWuFLVBcOE9Ng"/>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VZ3G3MisgUqvGOf_IBBWo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IE2BNIrHH0u1swkBxzQIe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KoqlVK7pZE6UTR0lGrQOW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I6C39fBjkE.szQyoGrC9MQ"/>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2sDAux0CKUyiUenxW4xS.Q"/>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oAOsy2IiE..VmKdOsDm5Q"/>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9G_74Kcejk.at6rzT.zvX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yQ6mhSohK0WgK6dTcXUfJA"/>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yUc9xnOmxUWBPmPNTlFUgw"/>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bxkbQDLmWU66LlZdWbPaY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5qr1ViI7Wkmfi6TLU1dYyA"/>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KJRugriZdEmNbj4urXRDZw"/>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eFnf3b7Uj0iY3Uaj.tacpQ"/>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PAwRI44JRkG.dCOlV6IW6Q"/>
</p:tagLst>
</file>

<file path=ppt/tags/tag3.xml><?xml version="1.0" encoding="utf-8"?>
<p:tagLst xmlns:a="http://schemas.openxmlformats.org/drawingml/2006/main" xmlns:r="http://schemas.openxmlformats.org/officeDocument/2006/relationships" xmlns:p="http://schemas.openxmlformats.org/presentationml/2006/main">
  <p:tag name="ADV_TOP" val="270.4398"/>
  <p:tag name="ADV_LEFT" val="21.49992"/>
  <p:tag name="ADV_HEIGHT" val="16.56016"/>
  <p:tag name="ADV_WIDTH" val="362.875"/>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zaAnhuzDzk6I_noji3P5JA"/>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X71g39ug9UaAB.SJBNq_cA"/>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qwl1lBYcK0GDugkVKk8lmA"/>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4ZpIXAreW0i_pfnmkBrRS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KkrveyxmLkSlWq0ty55VCA"/>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tW3_unfdd0Waib3PbNxhyw"/>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MaVVr_y7y0W1MjGY8RxFEA"/>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6XV8he_TQkSZVTCHhRjvJw"/>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B.T9ohR.nUmJy1Yc1p0RLQ"/>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Efb3PwoSRk62Me2FcsdlvA"/>
</p:tagLst>
</file>

<file path=ppt/tags/tag4.xml><?xml version="1.0" encoding="utf-8"?>
<p:tagLst xmlns:a="http://schemas.openxmlformats.org/drawingml/2006/main" xmlns:r="http://schemas.openxmlformats.org/officeDocument/2006/relationships" xmlns:p="http://schemas.openxmlformats.org/presentationml/2006/main">
  <p:tag name="ADV_TOP" val="112,3354"/>
  <p:tag name="ADV_LEFT" val="192,7499"/>
  <p:tag name="ADV_HEIGHT" val="218,1855"/>
  <p:tag name="ADV_WIDTH" val="267,25"/>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beYEn7sl70aAnywywcBO.w"/>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u165xNqOikWgUBQpM0zosQ"/>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1yf.3eqorUGSNhRTP9sUgg"/>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ZpwcIBW1oES9zRQ07aCNYA"/>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Omlnud_ElEKbnSz6bZWNoA"/>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OTwjC6Zt202HjVWOqiSYfw"/>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qvS3OLxwIUSlBGWO8hj7Eg"/>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cTNLdji_TUSyB7OhWNV_zg"/>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3OAVeS5CMUu8UhQhyVQwCA"/>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SxshYRxsxkmEWj2FCOATPA"/>
</p:tagLst>
</file>

<file path=ppt/tags/tag5.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l4SWtKxwY0qZjL5SaPrdTA"/>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jdCx37AcSE2rSMgQBdFOgw"/>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zjNflcH17Uea5FTa2lhcUw"/>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r00SS5dqk.lqaWrpheLbw"/>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res9__d9E2aTdMmwSZBkA"/>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Wok3zJ6uIkC8LjZn4uIVOw"/>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1C0_ybaQyk6_fuyWqjl29A"/>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Rt3ruF53tkCTenv1UD3VYw"/>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kgW4z1f4iUOc4CpGuUCsKg"/>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7tmH20y.D0mW6h51WIOxsQ"/>
</p:tagLst>
</file>

<file path=ppt/tags/tag6.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DtS78OjuSEqEFXHab71b5Q"/>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fpbtXJQEUSgOi2TLG3xyg"/>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xOw16BjRL0Oa9BrivnxTNg"/>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Ot0SWbNBWkOl6BwLeuhBZQ"/>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E0aAsfmI30CDHyLpKE..DQ"/>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uEaDeqsGIESjoX3zU6BSzg"/>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W8ThGIvqBkK3yoKRUsMyeA"/>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3xJ3DZPLlkaBApGBsxCj4Q"/>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x35DC_l1dU2yZcEkbKHdoA"/>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vpjSglo0p0ivVr9gEox4Tg"/>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ZdvPINkrb0G4k8w3uMjCxQ"/>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sLG0SIZsAkil65zuVDtuJA"/>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lSX1FHFYJ0aomf7VFMsq0w"/>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1bboG3sZrUi6oUpDRxWzHw"/>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c8ZPcOHuh0mh.qkUgTcqQw"/>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qaexX_dmFUmoSXnzHEvRzg"/>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UpJB_ozHKEOZ6l8prqrctA"/>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m_CdVPv8H0WNOaE5imoSmw"/>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URVFnVp8h0e.NU6_rwh7xQ"/>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Zv4_wT7cX02ojriZ4WazzA"/>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L.GbJjYpG0aa6HMtU6iaH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ZYMVaEBDjUCaodYXd59i0A"/>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eefc2oW_UU63qSWjcwGP4A"/>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ldLy.R4ZbU29YdnWqXe74Q"/>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rOTYX8KStkKimT8EBzd3dw"/>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sqaTcVqFLUiOvvDF19HdPg"/>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ac3zV5W5tE.CYeuI0YEhQQ"/>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KS2c1Z_qzEK7_4hN5C9JGQ"/>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PFTxDWFTvUOgRT6NW7Qvjw"/>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ajGyGBI4_kGB1yMWrr8Zmw"/>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pGhAAzLJuk2rI7BP_LE_XQ"/>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PAylhjql80i09vEBNJEO5Q"/>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ZCXyHvUkyEauclhOJFleBQ"/>
</p:tagLst>
</file>

<file path=ppt/tags/tag90.xml><?xml version="1.0" encoding="utf-8"?>
<p:tagLst xmlns:a="http://schemas.openxmlformats.org/drawingml/2006/main" xmlns:r="http://schemas.openxmlformats.org/officeDocument/2006/relationships" xmlns:p="http://schemas.openxmlformats.org/presentationml/2006/main">
  <p:tag name="ADV_TOP" val="116,2926"/>
  <p:tag name="ADV_LEFT" val="289,8517"/>
  <p:tag name="ADV_HEIGHT" val="28,34646"/>
  <p:tag name="ADV_WIDTH" val="28,34646"/>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QgzNLs9cUqZkxfsfiLZ4Q"/>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j.pmid8_VU.ibGdnhRg43w"/>
</p:tagLst>
</file>

<file path=ppt/tags/tag93.xml><?xml version="1.0" encoding="utf-8"?>
<p:tagLst xmlns:a="http://schemas.openxmlformats.org/drawingml/2006/main" xmlns:r="http://schemas.openxmlformats.org/officeDocument/2006/relationships" xmlns:p="http://schemas.openxmlformats.org/presentationml/2006/main">
  <p:tag name="ADV_TOP" val="116,2926"/>
  <p:tag name="ADV_LEFT" val="289,8517"/>
  <p:tag name="ADV_HEIGHT" val="28,34646"/>
  <p:tag name="ADV_WIDTH" val="28,34646"/>
</p:tagLst>
</file>

<file path=ppt/tags/tag94.xml><?xml version="1.0" encoding="utf-8"?>
<p:tagLst xmlns:a="http://schemas.openxmlformats.org/drawingml/2006/main" xmlns:r="http://schemas.openxmlformats.org/officeDocument/2006/relationships" xmlns:p="http://schemas.openxmlformats.org/presentationml/2006/main">
  <p:tag name="ADV_TOP" val="261,4753"/>
  <p:tag name="ADV_LEFT" val="289,8517"/>
  <p:tag name="ADV_HEIGHT" val="28,34646"/>
  <p:tag name="ADV_WIDTH" val="28,34646"/>
</p:tagLst>
</file>

<file path=ppt/tags/tag95.xml><?xml version="1.0" encoding="utf-8"?>
<p:tagLst xmlns:a="http://schemas.openxmlformats.org/drawingml/2006/main" xmlns:r="http://schemas.openxmlformats.org/officeDocument/2006/relationships" xmlns:p="http://schemas.openxmlformats.org/presentationml/2006/main">
  <p:tag name="ADV_TOP" val="213,0811"/>
  <p:tag name="ADV_LEFT" val="289,8517"/>
  <p:tag name="ADV_HEIGHT" val="28,34646"/>
  <p:tag name="ADV_WIDTH" val="28,34646"/>
</p:tagLst>
</file>

<file path=ppt/tags/tag96.xml><?xml version="1.0" encoding="utf-8"?>
<p:tagLst xmlns:a="http://schemas.openxmlformats.org/drawingml/2006/main" xmlns:r="http://schemas.openxmlformats.org/officeDocument/2006/relationships" xmlns:p="http://schemas.openxmlformats.org/presentationml/2006/main">
  <p:tag name="ADV_TOP" val="261,4753"/>
  <p:tag name="ADV_LEFT" val="289,8517"/>
  <p:tag name="ADV_HEIGHT" val="28,34646"/>
  <p:tag name="ADV_WIDTH" val="28,34646"/>
</p:tagLst>
</file>

<file path=ppt/tags/tag97.xml><?xml version="1.0" encoding="utf-8"?>
<p:tagLst xmlns:a="http://schemas.openxmlformats.org/drawingml/2006/main" xmlns:r="http://schemas.openxmlformats.org/officeDocument/2006/relationships" xmlns:p="http://schemas.openxmlformats.org/presentationml/2006/main">
  <p:tag name="ADV_TOP" val="116,2926"/>
  <p:tag name="ADV_LEFT" val="289,8517"/>
  <p:tag name="ADV_HEIGHT" val="28,34646"/>
  <p:tag name="ADV_WIDTH" val="28,34646"/>
</p:tagLst>
</file>

<file path=ppt/tags/tag98.xml><?xml version="1.0" encoding="utf-8"?>
<p:tagLst xmlns:a="http://schemas.openxmlformats.org/drawingml/2006/main" xmlns:r="http://schemas.openxmlformats.org/officeDocument/2006/relationships" xmlns:p="http://schemas.openxmlformats.org/presentationml/2006/main">
  <p:tag name="ADV_TOP" val="116,2926"/>
  <p:tag name="ADV_LEFT" val="289,8517"/>
  <p:tag name="ADV_HEIGHT" val="28,34646"/>
  <p:tag name="ADV_WIDTH" val="28,34646"/>
</p:tagLst>
</file>

<file path=ppt/tags/tag99.xml><?xml version="1.0" encoding="utf-8"?>
<p:tagLst xmlns:a="http://schemas.openxmlformats.org/drawingml/2006/main" xmlns:r="http://schemas.openxmlformats.org/officeDocument/2006/relationships" xmlns:p="http://schemas.openxmlformats.org/presentationml/2006/main">
  <p:tag name="ADV_TOP" val="213,0811"/>
  <p:tag name="ADV_LEFT" val="289,8517"/>
  <p:tag name="ADV_HEIGHT" val="28,34646"/>
  <p:tag name="ADV_WIDTH" val="28,34646"/>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2B06BC-C7F7-4C10-8074-7C0A37A61C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A9018EA-12EE-446E-9CC9-1C538BD9095A}">
  <ds:schemaRefs>
    <ds:schemaRef ds:uri="http://schemas.microsoft.com/office/2006/metadata/properties"/>
    <ds:schemaRef ds:uri="http://schemas.microsoft.com/sharepoint/v3"/>
  </ds:schemaRefs>
</ds:datastoreItem>
</file>

<file path=customXml/itemProps3.xml><?xml version="1.0" encoding="utf-8"?>
<ds:datastoreItem xmlns:ds="http://schemas.openxmlformats.org/officeDocument/2006/customXml" ds:itemID="{5C249299-C581-4709-8955-8CD5422157C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4980</Words>
  <Application>Microsoft Office PowerPoint</Application>
  <PresentationFormat>A4-Papier (210x297 mm)</PresentationFormat>
  <Paragraphs>790</Paragraphs>
  <Slides>23</Slides>
  <Notes>23</Notes>
  <HiddenSlides>0</HiddenSlides>
  <MMClips>0</MMClips>
  <ScaleCrop>false</ScaleCrop>
  <HeadingPairs>
    <vt:vector size="6" baseType="variant">
      <vt:variant>
        <vt:lpstr>Verwendete Schriftarten</vt:lpstr>
      </vt:variant>
      <vt:variant>
        <vt:i4>11</vt:i4>
      </vt:variant>
      <vt:variant>
        <vt:lpstr>Design</vt:lpstr>
      </vt:variant>
      <vt:variant>
        <vt:i4>1</vt:i4>
      </vt:variant>
      <vt:variant>
        <vt:lpstr>Folientitel</vt:lpstr>
      </vt:variant>
      <vt:variant>
        <vt:i4>23</vt:i4>
      </vt:variant>
    </vt:vector>
  </HeadingPairs>
  <TitlesOfParts>
    <vt:vector size="35" baseType="lpstr">
      <vt:lpstr>ＭＳ Ｐゴシック</vt:lpstr>
      <vt:lpstr>SimSun</vt:lpstr>
      <vt:lpstr>SimSun</vt:lpstr>
      <vt:lpstr>Arial</vt:lpstr>
      <vt:lpstr>Bosch Office Sans</vt:lpstr>
      <vt:lpstr>Calibri</vt:lpstr>
      <vt:lpstr>KPMG Extralight</vt:lpstr>
      <vt:lpstr>KPMG Light</vt:lpstr>
      <vt:lpstr>Symbol</vt:lpstr>
      <vt:lpstr>Univers for KPMG Light</vt:lpstr>
      <vt:lpstr>Wingdings</vt:lpstr>
      <vt:lpstr>KPMG_Report_4x3_050216_2016</vt:lpstr>
      <vt:lpstr>Workbook Integration Blueprint</vt:lpstr>
      <vt:lpstr>Disclaimer</vt:lpstr>
      <vt:lpstr>Overview (1/7) – Mission statement</vt:lpstr>
      <vt:lpstr>Overview (2/7) – Pitfalls</vt:lpstr>
      <vt:lpstr>Overview (3/7) – Core issues</vt:lpstr>
      <vt:lpstr>Overview (4/7) – Placement in the overall integration process</vt:lpstr>
      <vt:lpstr>Overview (5/7) – Platform to align key stakeholders and to foster effective integration work and decision making</vt:lpstr>
      <vt:lpstr>Overview (6/7) – Blueprint elements </vt:lpstr>
      <vt:lpstr>Overview (7/7) – Approach</vt:lpstr>
      <vt:lpstr>1. What vision is being followed? What is the basic rationale behind the considerations?</vt:lpstr>
      <vt:lpstr>2. What are the initial considerations for the operational target structure? To what extent should they be integrated/separated? </vt:lpstr>
      <vt:lpstr>3. What are the guiding principles that have to be observed operatively?</vt:lpstr>
      <vt:lpstr>4. What financial goals (high level) must be achieved?</vt:lpstr>
      <vt:lpstr>5. What is the exact timeline of the project? What milestones have to be achieved? (1/2)</vt:lpstr>
      <vt:lpstr>5. What is the exact timeline of the project? What milestones have to be achieved? (2/2)</vt:lpstr>
      <vt:lpstr>6. What are the possible risks and how can these be addressed? (1/2)</vt:lpstr>
      <vt:lpstr>6. What are the possible risks and how can these be addressed? (2/2)</vt:lpstr>
      <vt:lpstr>7. What does the project management look like? (structure, roles, resources, responsibilities? (1/5)</vt:lpstr>
      <vt:lpstr>7. What does the project management look like? (structure, roles, resources, responsibilities? (2/5)</vt:lpstr>
      <vt:lpstr>7. What does the project management look like? (structure, roles, resources, responsibilities? (3/5)</vt:lpstr>
      <vt:lpstr>7. What does the project management look like? (structure, roles, resources, responsibilities? (4/5)</vt:lpstr>
      <vt:lpstr>7. What does the project management look like? (structure, roles, resources, responsibilities? (5/5)</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630</cp:revision>
  <dcterms:created xsi:type="dcterms:W3CDTF">2016-06-20T11:42:26Z</dcterms:created>
  <dcterms:modified xsi:type="dcterms:W3CDTF">2017-04-21T08:28:20Z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